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34"/>
  </p:notesMasterIdLst>
  <p:handoutMasterIdLst>
    <p:handoutMasterId r:id="rId35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7" r:id="rId22"/>
    <p:sldId id="273" r:id="rId23"/>
    <p:sldId id="274" r:id="rId24"/>
    <p:sldId id="278" r:id="rId25"/>
    <p:sldId id="281" r:id="rId26"/>
    <p:sldId id="280" r:id="rId27"/>
    <p:sldId id="279" r:id="rId28"/>
    <p:sldId id="282" r:id="rId29"/>
    <p:sldId id="283" r:id="rId30"/>
    <p:sldId id="284" r:id="rId31"/>
    <p:sldId id="285" r:id="rId32"/>
    <p:sldId id="286" r:id="rId33"/>
  </p:sldIdLst>
  <p:sldSz cx="18288000" cy="10287000"/>
  <p:notesSz cx="6797675" cy="992822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696" y="48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CFC64A-0447-427D-8EA1-A47FE669CE61}" type="datetimeFigureOut">
              <a:rPr lang="zh-TW" altLang="en-US" smtClean="0"/>
              <a:t>2021/6/30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895075-3748-423F-A1A1-DC57F253564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97489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請按這裡移動投影片</a:t>
            </a:r>
          </a:p>
        </p:txBody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000" b="0" strike="noStrike" spc="-1">
                <a:latin typeface="Arial"/>
              </a:rPr>
              <a:t>請按這裡編輯備註格式</a:t>
            </a:r>
          </a:p>
        </p:txBody>
      </p:sp>
      <p:sp>
        <p:nvSpPr>
          <p:cNvPr id="16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 </a:t>
            </a:r>
          </a:p>
        </p:txBody>
      </p:sp>
      <p:sp>
        <p:nvSpPr>
          <p:cNvPr id="164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US" sz="1400" b="0" strike="noStrike" spc="-1">
                <a:latin typeface="Times New Roman"/>
              </a:rPr>
              <a:t> </a:t>
            </a:r>
          </a:p>
        </p:txBody>
      </p:sp>
      <p:sp>
        <p:nvSpPr>
          <p:cNvPr id="165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 </a:t>
            </a:r>
          </a:p>
        </p:txBody>
      </p:sp>
      <p:sp>
        <p:nvSpPr>
          <p:cNvPr id="166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3C60D0B4-AF4D-48A0-BEB6-B4C6D84DEECB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091575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</p:spPr>
      </p:sp>
      <p:sp>
        <p:nvSpPr>
          <p:cNvPr id="409" name="PlaceHolder 2"/>
          <p:cNvSpPr>
            <a:spLocks noGrp="1"/>
          </p:cNvSpPr>
          <p:nvPr>
            <p:ph type="body"/>
          </p:nvPr>
        </p:nvSpPr>
        <p:spPr>
          <a:xfrm>
            <a:off x="679680" y="4777920"/>
            <a:ext cx="5437800" cy="390888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10" name="TextShape 3"/>
          <p:cNvSpPr txBox="1"/>
          <p:nvPr/>
        </p:nvSpPr>
        <p:spPr>
          <a:xfrm>
            <a:off x="3850560" y="9430200"/>
            <a:ext cx="2945160" cy="4978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15879E35-FC96-4B6F-A216-9AE0675413E1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63595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</p:spPr>
      </p:sp>
      <p:sp>
        <p:nvSpPr>
          <p:cNvPr id="433" name="PlaceHolder 2"/>
          <p:cNvSpPr>
            <a:spLocks noGrp="1"/>
          </p:cNvSpPr>
          <p:nvPr>
            <p:ph type="body"/>
          </p:nvPr>
        </p:nvSpPr>
        <p:spPr>
          <a:xfrm>
            <a:off x="679680" y="4777920"/>
            <a:ext cx="5437800" cy="390888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/>
              </a:rPr>
              <a:t>避免突然停藥：停藥需與醫師討論，以漸進式減量方式來停藥。不要自行停藥，否則容易產生戒斷症候群與反彈性失眠。</a:t>
            </a:r>
            <a:r>
              <a:t/>
            </a:r>
            <a:br/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</p:txBody>
      </p:sp>
      <p:sp>
        <p:nvSpPr>
          <p:cNvPr id="434" name="TextShape 3"/>
          <p:cNvSpPr txBox="1"/>
          <p:nvPr/>
        </p:nvSpPr>
        <p:spPr>
          <a:xfrm>
            <a:off x="3850560" y="9430200"/>
            <a:ext cx="2945160" cy="4978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5BA56B54-27CD-4B67-9F67-8FFE7307D314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24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46319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</p:spPr>
      </p:sp>
      <p:sp>
        <p:nvSpPr>
          <p:cNvPr id="412" name="PlaceHolder 2"/>
          <p:cNvSpPr>
            <a:spLocks noGrp="1"/>
          </p:cNvSpPr>
          <p:nvPr>
            <p:ph type="body"/>
          </p:nvPr>
        </p:nvSpPr>
        <p:spPr>
          <a:xfrm>
            <a:off x="679680" y="4777920"/>
            <a:ext cx="5437800" cy="390888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13" name="TextShape 3"/>
          <p:cNvSpPr txBox="1"/>
          <p:nvPr/>
        </p:nvSpPr>
        <p:spPr>
          <a:xfrm>
            <a:off x="3850560" y="9430200"/>
            <a:ext cx="2945160" cy="4978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A0F7F27C-75DE-486E-A913-A450E2C92FFE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00967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</p:spPr>
      </p:sp>
      <p:sp>
        <p:nvSpPr>
          <p:cNvPr id="415" name="PlaceHolder 2"/>
          <p:cNvSpPr>
            <a:spLocks noGrp="1"/>
          </p:cNvSpPr>
          <p:nvPr>
            <p:ph type="body"/>
          </p:nvPr>
        </p:nvSpPr>
        <p:spPr>
          <a:xfrm>
            <a:off x="679680" y="4777920"/>
            <a:ext cx="5437800" cy="390888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16" name="TextShape 3"/>
          <p:cNvSpPr txBox="1"/>
          <p:nvPr/>
        </p:nvSpPr>
        <p:spPr>
          <a:xfrm>
            <a:off x="3850560" y="9430200"/>
            <a:ext cx="2945160" cy="4978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E53FE76D-ED22-4D5E-9A35-C700CE69B41F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92091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</p:spPr>
      </p:sp>
      <p:sp>
        <p:nvSpPr>
          <p:cNvPr id="418" name="PlaceHolder 2"/>
          <p:cNvSpPr>
            <a:spLocks noGrp="1"/>
          </p:cNvSpPr>
          <p:nvPr>
            <p:ph type="body"/>
          </p:nvPr>
        </p:nvSpPr>
        <p:spPr>
          <a:xfrm>
            <a:off x="679680" y="4777920"/>
            <a:ext cx="5437800" cy="390888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19" name="TextShape 3"/>
          <p:cNvSpPr txBox="1"/>
          <p:nvPr/>
        </p:nvSpPr>
        <p:spPr>
          <a:xfrm>
            <a:off x="3850560" y="9430200"/>
            <a:ext cx="2945160" cy="4978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F03D37AD-8A24-4B07-810D-314893B029A4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7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11977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</p:spPr>
      </p:sp>
      <p:sp>
        <p:nvSpPr>
          <p:cNvPr id="421" name="PlaceHolder 2"/>
          <p:cNvSpPr>
            <a:spLocks noGrp="1"/>
          </p:cNvSpPr>
          <p:nvPr>
            <p:ph type="body"/>
          </p:nvPr>
        </p:nvSpPr>
        <p:spPr>
          <a:xfrm>
            <a:off x="679680" y="4777920"/>
            <a:ext cx="5437800" cy="390888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2" name="TextShape 3"/>
          <p:cNvSpPr txBox="1"/>
          <p:nvPr/>
        </p:nvSpPr>
        <p:spPr>
          <a:xfrm>
            <a:off x="3850560" y="9430200"/>
            <a:ext cx="2945160" cy="4978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12EAEA52-30CD-4EB6-AB17-6BABA79B80BA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8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73685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</p:spPr>
      </p:sp>
      <p:sp>
        <p:nvSpPr>
          <p:cNvPr id="424" name="PlaceHolder 2"/>
          <p:cNvSpPr>
            <a:spLocks noGrp="1"/>
          </p:cNvSpPr>
          <p:nvPr>
            <p:ph type="body"/>
          </p:nvPr>
        </p:nvSpPr>
        <p:spPr>
          <a:xfrm>
            <a:off x="679680" y="4777920"/>
            <a:ext cx="5437800" cy="390888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5" name="TextShape 3"/>
          <p:cNvSpPr txBox="1"/>
          <p:nvPr/>
        </p:nvSpPr>
        <p:spPr>
          <a:xfrm>
            <a:off x="3850560" y="9430200"/>
            <a:ext cx="2945160" cy="4978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A4163F26-93B4-41B4-BE04-2D1803C468D3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10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5017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</p:spPr>
      </p:sp>
      <p:sp>
        <p:nvSpPr>
          <p:cNvPr id="427" name="PlaceHolder 2"/>
          <p:cNvSpPr>
            <a:spLocks noGrp="1"/>
          </p:cNvSpPr>
          <p:nvPr>
            <p:ph type="body"/>
          </p:nvPr>
        </p:nvSpPr>
        <p:spPr>
          <a:xfrm>
            <a:off x="679680" y="4777920"/>
            <a:ext cx="5437800" cy="390888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28" name="TextShape 3"/>
          <p:cNvSpPr txBox="1"/>
          <p:nvPr/>
        </p:nvSpPr>
        <p:spPr>
          <a:xfrm>
            <a:off x="3850560" y="9430200"/>
            <a:ext cx="2945160" cy="4978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C6CAC864-3FC8-4BC0-8596-560F2317FFF9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12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30935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</p:spPr>
      </p:sp>
      <p:sp>
        <p:nvSpPr>
          <p:cNvPr id="430" name="PlaceHolder 2"/>
          <p:cNvSpPr>
            <a:spLocks noGrp="1"/>
          </p:cNvSpPr>
          <p:nvPr>
            <p:ph type="body"/>
          </p:nvPr>
        </p:nvSpPr>
        <p:spPr>
          <a:xfrm>
            <a:off x="679680" y="4777920"/>
            <a:ext cx="5437800" cy="390888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431" name="TextShape 3"/>
          <p:cNvSpPr txBox="1"/>
          <p:nvPr/>
        </p:nvSpPr>
        <p:spPr>
          <a:xfrm>
            <a:off x="3850560" y="9430200"/>
            <a:ext cx="2945160" cy="4978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ED3A5751-32DD-42F7-A0B4-70AA5C2E05E5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14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81302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</p:spPr>
      </p:sp>
      <p:sp>
        <p:nvSpPr>
          <p:cNvPr id="436" name="PlaceHolder 2"/>
          <p:cNvSpPr>
            <a:spLocks noGrp="1"/>
          </p:cNvSpPr>
          <p:nvPr>
            <p:ph type="body"/>
          </p:nvPr>
        </p:nvSpPr>
        <p:spPr>
          <a:xfrm>
            <a:off x="679680" y="4777920"/>
            <a:ext cx="5437800" cy="390888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latin typeface="Arial"/>
              </a:rPr>
              <a:t>避免突然停藥：停藥需與醫師討論，以漸進式減量方式來停藥。不要自行停藥，否則容易產生戒斷症候群與反彈性失眠。</a:t>
            </a:r>
            <a:r>
              <a:t/>
            </a:r>
            <a:br/>
            <a:r>
              <a:rPr lang="en-US" sz="1200" b="1" strike="noStrike" spc="-1">
                <a:solidFill>
                  <a:srgbClr val="660033"/>
                </a:solidFill>
                <a:latin typeface="Arial"/>
                <a:ea typeface="標楷體"/>
              </a:rPr>
              <a:t>配合良好習慣：使用安眠藥時需配合情緒調適及生活作息調整，並減低壓力，效果才會好。</a:t>
            </a:r>
            <a:endParaRPr lang="en-U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200" b="0" strike="noStrike" spc="-1">
              <a:latin typeface="Arial"/>
            </a:endParaRPr>
          </a:p>
        </p:txBody>
      </p:sp>
      <p:sp>
        <p:nvSpPr>
          <p:cNvPr id="437" name="TextShape 3"/>
          <p:cNvSpPr txBox="1"/>
          <p:nvPr/>
        </p:nvSpPr>
        <p:spPr>
          <a:xfrm>
            <a:off x="3850560" y="9430200"/>
            <a:ext cx="2945160" cy="4978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D89C1542-3364-4071-BED2-C551B9CD2D27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23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96466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479280" y="240696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12044160" y="240696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914400" y="552312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6479280" y="552312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12044160" y="552312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914400" y="410400"/>
            <a:ext cx="16458840" cy="7962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 type="body"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6479280" y="240696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12044160" y="240696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914400" y="552312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6"/>
          <p:cNvSpPr>
            <a:spLocks noGrp="1"/>
          </p:cNvSpPr>
          <p:nvPr>
            <p:ph type="body"/>
          </p:nvPr>
        </p:nvSpPr>
        <p:spPr>
          <a:xfrm>
            <a:off x="6479280" y="552312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7"/>
          <p:cNvSpPr>
            <a:spLocks noGrp="1"/>
          </p:cNvSpPr>
          <p:nvPr>
            <p:ph type="body"/>
          </p:nvPr>
        </p:nvSpPr>
        <p:spPr>
          <a:xfrm>
            <a:off x="12044160" y="552312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subTitle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subTitle"/>
          </p:nvPr>
        </p:nvSpPr>
        <p:spPr>
          <a:xfrm>
            <a:off x="914400" y="410400"/>
            <a:ext cx="16458840" cy="7962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6479280" y="240696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>
          <a:xfrm>
            <a:off x="12044160" y="240696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 type="body"/>
          </p:nvPr>
        </p:nvSpPr>
        <p:spPr>
          <a:xfrm>
            <a:off x="914400" y="552312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6"/>
          <p:cNvSpPr>
            <a:spLocks noGrp="1"/>
          </p:cNvSpPr>
          <p:nvPr>
            <p:ph type="body"/>
          </p:nvPr>
        </p:nvSpPr>
        <p:spPr>
          <a:xfrm>
            <a:off x="6479280" y="552312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7"/>
          <p:cNvSpPr>
            <a:spLocks noGrp="1"/>
          </p:cNvSpPr>
          <p:nvPr>
            <p:ph type="body"/>
          </p:nvPr>
        </p:nvSpPr>
        <p:spPr>
          <a:xfrm>
            <a:off x="12044160" y="552312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subTitle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subTitle"/>
          </p:nvPr>
        </p:nvSpPr>
        <p:spPr>
          <a:xfrm>
            <a:off x="914400" y="410400"/>
            <a:ext cx="16458840" cy="7962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 type="body"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PlaceHolder 5"/>
          <p:cNvSpPr>
            <a:spLocks noGrp="1"/>
          </p:cNvSpPr>
          <p:nvPr>
            <p:ph type="body"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6479280" y="240696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 type="body"/>
          </p:nvPr>
        </p:nvSpPr>
        <p:spPr>
          <a:xfrm>
            <a:off x="12044160" y="240696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PlaceHolder 5"/>
          <p:cNvSpPr>
            <a:spLocks noGrp="1"/>
          </p:cNvSpPr>
          <p:nvPr>
            <p:ph type="body"/>
          </p:nvPr>
        </p:nvSpPr>
        <p:spPr>
          <a:xfrm>
            <a:off x="914400" y="552312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6"/>
          <p:cNvSpPr>
            <a:spLocks noGrp="1"/>
          </p:cNvSpPr>
          <p:nvPr>
            <p:ph type="body"/>
          </p:nvPr>
        </p:nvSpPr>
        <p:spPr>
          <a:xfrm>
            <a:off x="6479280" y="552312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7"/>
          <p:cNvSpPr>
            <a:spLocks noGrp="1"/>
          </p:cNvSpPr>
          <p:nvPr>
            <p:ph type="body"/>
          </p:nvPr>
        </p:nvSpPr>
        <p:spPr>
          <a:xfrm>
            <a:off x="12044160" y="5523120"/>
            <a:ext cx="529956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914400" y="410400"/>
            <a:ext cx="16458840" cy="7962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請按這裡編輯題名文字格式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請按這裡編輯大綱文字格式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第二個大綱層次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第三個大綱層次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第四個大綱層次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第五個大綱層次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第六個大綱層次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第七個大綱層次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A768D8F6-250A-49FA-868D-FDDFF290CF97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請按這裡編輯題名文字格式</a:t>
            </a: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請按這裡編輯大綱文字格式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第二個大綱層次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第三個大綱層次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第四個大綱層次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第五個大綱層次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第六個大綱層次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第七個大綱層次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31E1E559-F1D7-457F-820B-D7A3107BE27B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請按這裡編輯題名文字格式</a:t>
            </a: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請按這裡編輯大綱文字格式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第二個大綱層次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第三個大綱層次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第四個大綱層次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第五個大綱層次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第六個大綱層次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第七個大綱層次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 ftr="0" dt="0"/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67DEEC49-FD64-43A9-A196-E5A9879BD1AA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請按這裡編輯題名文字格式</a:t>
            </a:r>
          </a:p>
        </p:txBody>
      </p:sp>
      <p:sp>
        <p:nvSpPr>
          <p:cNvPr id="124" name="PlaceHolder 5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請按這裡編輯大綱文字格式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第二個大綱層次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第三個大綱層次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第四個大綱層次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第五個大綱層次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第六個大綱層次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第七個大綱層次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hdr="0" ftr="0" dt="0"/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icture 2"/>
          <p:cNvPicPr/>
          <p:nvPr/>
        </p:nvPicPr>
        <p:blipFill>
          <a:blip r:embed="rId3"/>
          <a:srcRect t="39" b="39"/>
          <a:stretch/>
        </p:blipFill>
        <p:spPr>
          <a:xfrm>
            <a:off x="-1366200" y="6544440"/>
            <a:ext cx="10039320" cy="4065840"/>
          </a:xfrm>
          <a:prstGeom prst="rect">
            <a:avLst/>
          </a:prstGeom>
          <a:ln>
            <a:noFill/>
          </a:ln>
        </p:spPr>
      </p:pic>
      <p:pic>
        <p:nvPicPr>
          <p:cNvPr id="168" name="Picture 3"/>
          <p:cNvPicPr/>
          <p:nvPr/>
        </p:nvPicPr>
        <p:blipFill>
          <a:blip r:embed="rId4"/>
          <a:stretch/>
        </p:blipFill>
        <p:spPr>
          <a:xfrm>
            <a:off x="11302200" y="0"/>
            <a:ext cx="6857640" cy="6857640"/>
          </a:xfrm>
          <a:prstGeom prst="rect">
            <a:avLst/>
          </a:prstGeom>
          <a:ln>
            <a:noFill/>
          </a:ln>
        </p:spPr>
      </p:pic>
      <p:pic>
        <p:nvPicPr>
          <p:cNvPr id="169" name="Picture 4"/>
          <p:cNvPicPr/>
          <p:nvPr/>
        </p:nvPicPr>
        <p:blipFill>
          <a:blip r:embed="rId5"/>
          <a:srcRect t="39" b="39"/>
          <a:stretch/>
        </p:blipFill>
        <p:spPr>
          <a:xfrm>
            <a:off x="4082760" y="7094160"/>
            <a:ext cx="10523880" cy="4262040"/>
          </a:xfrm>
          <a:prstGeom prst="rect">
            <a:avLst/>
          </a:prstGeom>
          <a:ln>
            <a:noFill/>
          </a:ln>
        </p:spPr>
      </p:pic>
      <p:pic>
        <p:nvPicPr>
          <p:cNvPr id="170" name="Picture 5"/>
          <p:cNvPicPr/>
          <p:nvPr/>
        </p:nvPicPr>
        <p:blipFill>
          <a:blip r:embed="rId3"/>
          <a:srcRect t="39" b="39"/>
          <a:stretch/>
        </p:blipFill>
        <p:spPr>
          <a:xfrm>
            <a:off x="11302200" y="7033680"/>
            <a:ext cx="8198640" cy="3320280"/>
          </a:xfrm>
          <a:prstGeom prst="rect">
            <a:avLst/>
          </a:prstGeom>
          <a:ln>
            <a:noFill/>
          </a:ln>
        </p:spPr>
      </p:pic>
      <p:sp>
        <p:nvSpPr>
          <p:cNvPr id="171" name="CustomShape 1"/>
          <p:cNvSpPr/>
          <p:nvPr/>
        </p:nvSpPr>
        <p:spPr>
          <a:xfrm>
            <a:off x="1028880" y="1959120"/>
            <a:ext cx="10033560" cy="279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ts val="11001"/>
              </a:lnSpc>
            </a:pPr>
            <a:r>
              <a:rPr lang="en-US" sz="10400" b="0" strike="noStrike" spc="-106">
                <a:solidFill>
                  <a:srgbClr val="000000"/>
                </a:solidFill>
                <a:latin typeface="微軟正黑體"/>
                <a:ea typeface="微軟正黑體"/>
              </a:rPr>
              <a:t>認識失眠&amp;</a:t>
            </a:r>
            <a:endParaRPr lang="en-US" sz="10400" b="0" strike="noStrike" spc="-1">
              <a:latin typeface="Arial"/>
            </a:endParaRPr>
          </a:p>
          <a:p>
            <a:pPr algn="ctr">
              <a:lnSpc>
                <a:spcPts val="11001"/>
              </a:lnSpc>
            </a:pPr>
            <a:r>
              <a:rPr lang="en-US" sz="10400" b="0" strike="noStrike" spc="-106">
                <a:solidFill>
                  <a:srgbClr val="000000"/>
                </a:solidFill>
                <a:latin typeface="微軟正黑體"/>
                <a:ea typeface="微軟正黑體"/>
              </a:rPr>
              <a:t>正確使用安眠藥</a:t>
            </a:r>
            <a:endParaRPr lang="en-US" sz="10400" b="0" strike="noStrike" spc="-1">
              <a:latin typeface="Arial"/>
            </a:endParaRPr>
          </a:p>
        </p:txBody>
      </p:sp>
      <p:pic>
        <p:nvPicPr>
          <p:cNvPr id="172" name="Picture 7"/>
          <p:cNvPicPr/>
          <p:nvPr/>
        </p:nvPicPr>
        <p:blipFill>
          <a:blip r:embed="rId4"/>
          <a:stretch/>
        </p:blipFill>
        <p:spPr>
          <a:xfrm>
            <a:off x="11492640" y="190440"/>
            <a:ext cx="6857640" cy="6857640"/>
          </a:xfrm>
          <a:prstGeom prst="rect">
            <a:avLst/>
          </a:prstGeom>
          <a:ln>
            <a:noFill/>
          </a:ln>
        </p:spPr>
      </p:pic>
      <p:sp>
        <p:nvSpPr>
          <p:cNvPr id="173" name="CustomShape 2"/>
          <p:cNvSpPr/>
          <p:nvPr/>
        </p:nvSpPr>
        <p:spPr>
          <a:xfrm>
            <a:off x="2763360" y="5635800"/>
            <a:ext cx="7128720" cy="1423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ts val="2801"/>
              </a:lnSpc>
            </a:pPr>
            <a:r>
              <a:rPr lang="en-US" sz="2400" b="1" strike="noStrike" spc="-24" dirty="0" err="1">
                <a:solidFill>
                  <a:srgbClr val="AC7BA6"/>
                </a:solidFill>
                <a:latin typeface="微軟正黑體"/>
                <a:ea typeface="微軟正黑體"/>
              </a:rPr>
              <a:t>主辦單位:衛生福利部食品藥物管理署</a:t>
            </a:r>
            <a:r>
              <a:rPr lang="en-US" sz="2400" b="1" strike="noStrike" spc="-24" dirty="0">
                <a:solidFill>
                  <a:srgbClr val="AC7BA6"/>
                </a:solidFill>
                <a:latin typeface="微軟正黑體"/>
                <a:ea typeface="微軟正黑體"/>
              </a:rPr>
              <a:t> </a:t>
            </a:r>
            <a:endParaRPr lang="en-US" sz="2400" b="0" strike="noStrike" spc="-1" dirty="0">
              <a:latin typeface="Arial"/>
            </a:endParaRPr>
          </a:p>
          <a:p>
            <a:pPr algn="ctr">
              <a:lnSpc>
                <a:spcPts val="2801"/>
              </a:lnSpc>
            </a:pPr>
            <a:r>
              <a:rPr lang="en-US" sz="2400" b="1" strike="noStrike" spc="-24" dirty="0" err="1">
                <a:solidFill>
                  <a:srgbClr val="AC7BA6"/>
                </a:solidFill>
                <a:latin typeface="微軟正黑體"/>
                <a:ea typeface="微軟正黑體"/>
              </a:rPr>
              <a:t>承辦單位:臺灣健康促進學校協會</a:t>
            </a:r>
            <a:endParaRPr lang="en-US" sz="2400" b="0" strike="noStrike" spc="-1" dirty="0">
              <a:latin typeface="Arial"/>
            </a:endParaRPr>
          </a:p>
          <a:p>
            <a:pPr algn="ctr">
              <a:lnSpc>
                <a:spcPts val="2801"/>
              </a:lnSpc>
            </a:pPr>
            <a:r>
              <a:rPr lang="en-US" sz="2400" b="1" strike="noStrike" spc="-24" dirty="0" err="1">
                <a:solidFill>
                  <a:srgbClr val="AC7BA6"/>
                </a:solidFill>
                <a:latin typeface="微軟正黑體"/>
                <a:ea typeface="微軟正黑體"/>
              </a:rPr>
              <a:t>計畫主持人：紀雪雲教授</a:t>
            </a:r>
            <a:endParaRPr lang="en-US" sz="2400" b="0" strike="noStrike" spc="-1" dirty="0">
              <a:latin typeface="Arial"/>
            </a:endParaRPr>
          </a:p>
          <a:p>
            <a:pPr algn="ctr">
              <a:lnSpc>
                <a:spcPts val="2801"/>
              </a:lnSpc>
            </a:pPr>
            <a:r>
              <a:rPr lang="en-US" sz="2400" b="1" strike="noStrike" spc="-24" dirty="0">
                <a:solidFill>
                  <a:srgbClr val="AC7BA6"/>
                </a:solidFill>
                <a:latin typeface="微軟正黑體"/>
                <a:ea typeface="微軟正黑體"/>
              </a:rPr>
              <a:t>日期：</a:t>
            </a:r>
            <a:r>
              <a:rPr lang="en-US" sz="2400" b="1" strike="noStrike" spc="-24" dirty="0" smtClean="0">
                <a:solidFill>
                  <a:srgbClr val="AC7BA6"/>
                </a:solidFill>
                <a:latin typeface="微軟正黑體"/>
                <a:ea typeface="微軟正黑體"/>
              </a:rPr>
              <a:t>110年</a:t>
            </a:r>
            <a:r>
              <a:rPr lang="en-US" altLang="zh-TW" sz="2400" b="1" strike="noStrike" spc="-24" dirty="0" smtClean="0">
                <a:solidFill>
                  <a:srgbClr val="AC7BA6"/>
                </a:solidFill>
                <a:latin typeface="微軟正黑體"/>
                <a:ea typeface="微軟正黑體"/>
              </a:rPr>
              <a:t>6</a:t>
            </a:r>
            <a:r>
              <a:rPr lang="en-US" sz="2400" b="1" strike="noStrike" spc="-24" dirty="0" smtClean="0">
                <a:solidFill>
                  <a:srgbClr val="AC7BA6"/>
                </a:solidFill>
                <a:latin typeface="微軟正黑體"/>
                <a:ea typeface="微軟正黑體"/>
              </a:rPr>
              <a:t>月24日修訂</a:t>
            </a:r>
            <a:endParaRPr lang="en-US" sz="24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7B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Picture 4"/>
          <p:cNvPicPr/>
          <p:nvPr/>
        </p:nvPicPr>
        <p:blipFill>
          <a:blip r:embed="rId3"/>
          <a:stretch/>
        </p:blipFill>
        <p:spPr>
          <a:xfrm>
            <a:off x="12168336" y="6399212"/>
            <a:ext cx="4937178" cy="3167286"/>
          </a:xfrm>
          <a:prstGeom prst="rect">
            <a:avLst/>
          </a:prstGeom>
          <a:ln>
            <a:noFill/>
          </a:ln>
        </p:spPr>
      </p:pic>
      <p:sp>
        <p:nvSpPr>
          <p:cNvPr id="230" name="CustomShape 1"/>
          <p:cNvSpPr/>
          <p:nvPr/>
        </p:nvSpPr>
        <p:spPr>
          <a:xfrm>
            <a:off x="1028880" y="1613880"/>
            <a:ext cx="7276680" cy="64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ts val="5040"/>
              </a:lnSpc>
            </a:pPr>
            <a:r>
              <a:rPr lang="en-US" sz="6000" b="0" strike="noStrike" spc="123">
                <a:solidFill>
                  <a:srgbClr val="FFFFFF"/>
                </a:solidFill>
                <a:latin typeface="微軟正黑體"/>
                <a:ea typeface="微軟正黑體"/>
              </a:rPr>
              <a:t>失眠對我們的影響</a:t>
            </a:r>
            <a:endParaRPr lang="en-US" sz="6000" b="0" strike="noStrike" spc="-1">
              <a:latin typeface="Arial"/>
            </a:endParaRPr>
          </a:p>
        </p:txBody>
      </p:sp>
      <p:sp>
        <p:nvSpPr>
          <p:cNvPr id="231" name="CustomShape 2"/>
          <p:cNvSpPr/>
          <p:nvPr/>
        </p:nvSpPr>
        <p:spPr>
          <a:xfrm>
            <a:off x="1028880" y="2511720"/>
            <a:ext cx="16649280" cy="369331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0" strike="noStrike" spc="180" dirty="0">
                <a:solidFill>
                  <a:srgbClr val="000000"/>
                </a:solidFill>
                <a:latin typeface="微軟正黑體"/>
                <a:ea typeface="微軟正黑體"/>
              </a:rPr>
              <a:t>1.經常睡眠不足，會使人心情憂慮焦急及煩躁，</a:t>
            </a:r>
            <a:r>
              <a:rPr lang="en-US" sz="4000" b="0" strike="noStrike" spc="180" dirty="0" smtClean="0">
                <a:solidFill>
                  <a:srgbClr val="000000"/>
                </a:solidFill>
                <a:latin typeface="微軟正黑體"/>
                <a:ea typeface="微軟正黑體"/>
              </a:rPr>
              <a:t>影響工作及家庭</a:t>
            </a:r>
            <a:r>
              <a:rPr lang="en-US" altLang="zh-TW" sz="4000" spc="180" dirty="0" smtClean="0">
                <a:solidFill>
                  <a:srgbClr val="000000"/>
                </a:solidFill>
                <a:latin typeface="微軟正黑體"/>
                <a:ea typeface="微軟正黑體"/>
              </a:rPr>
              <a:t>與人際</a:t>
            </a:r>
          </a:p>
          <a:p>
            <a:pPr>
              <a:lnSpc>
                <a:spcPct val="150000"/>
              </a:lnSpc>
            </a:pPr>
            <a:r>
              <a:rPr lang="zh-TW" altLang="en-US" sz="4000" spc="180" dirty="0">
                <a:solidFill>
                  <a:srgbClr val="000000"/>
                </a:solidFill>
                <a:latin typeface="微軟正黑體"/>
                <a:ea typeface="微軟正黑體"/>
              </a:rPr>
              <a:t> </a:t>
            </a:r>
            <a:r>
              <a:rPr lang="zh-TW" altLang="en-US" sz="4000" spc="180" dirty="0" smtClean="0">
                <a:solidFill>
                  <a:srgbClr val="000000"/>
                </a:solidFill>
                <a:latin typeface="微軟正黑體"/>
                <a:ea typeface="微軟正黑體"/>
              </a:rPr>
              <a:t>  </a:t>
            </a:r>
            <a:r>
              <a:rPr lang="en-US" altLang="zh-TW" sz="4000" spc="180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關係</a:t>
            </a:r>
            <a:r>
              <a:rPr lang="zh-TW" altLang="en-US" sz="4000" spc="180" dirty="0" smtClean="0">
                <a:solidFill>
                  <a:srgbClr val="000000"/>
                </a:solidFill>
                <a:latin typeface="微軟正黑體"/>
                <a:ea typeface="微軟正黑體"/>
              </a:rPr>
              <a:t>，</a:t>
            </a:r>
            <a:r>
              <a:rPr lang="en-US" sz="4000" b="0" strike="noStrike" spc="180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學生也會因睡眠不佳而導致注意力下降</a:t>
            </a:r>
            <a:r>
              <a:rPr lang="en-US" sz="4000" b="0" strike="noStrike" spc="180" dirty="0" err="1">
                <a:solidFill>
                  <a:srgbClr val="000000"/>
                </a:solidFill>
                <a:latin typeface="微軟正黑體"/>
                <a:ea typeface="微軟正黑體"/>
              </a:rPr>
              <a:t>，進一步影響功課</a:t>
            </a:r>
            <a:r>
              <a:rPr lang="en-US" sz="4000" b="0" strike="noStrike" spc="180" dirty="0">
                <a:solidFill>
                  <a:srgbClr val="000000"/>
                </a:solidFill>
                <a:latin typeface="微軟正黑體"/>
                <a:ea typeface="微軟正黑體"/>
              </a:rPr>
              <a:t>。</a:t>
            </a:r>
            <a:r>
              <a:rPr dirty="0"/>
              <a:t/>
            </a:r>
            <a:br>
              <a:rPr dirty="0"/>
            </a:br>
            <a:r>
              <a:rPr lang="en-US" sz="4000" b="0" strike="noStrike" spc="180" dirty="0">
                <a:solidFill>
                  <a:srgbClr val="000000"/>
                </a:solidFill>
                <a:latin typeface="微軟正黑體"/>
                <a:ea typeface="微軟正黑體"/>
              </a:rPr>
              <a:t>2.失眠可能會導致身體免疫力降低，各種疾病發生如:神經衰弱、感冒</a:t>
            </a:r>
            <a:r>
              <a:rPr lang="en-US" sz="4000" b="0" strike="noStrike" spc="180" dirty="0" smtClean="0">
                <a:solidFill>
                  <a:srgbClr val="000000"/>
                </a:solidFill>
                <a:latin typeface="微軟正黑體"/>
                <a:ea typeface="微軟正黑體"/>
              </a:rPr>
              <a:t>、</a:t>
            </a:r>
          </a:p>
          <a:p>
            <a:pPr>
              <a:lnSpc>
                <a:spcPct val="150000"/>
              </a:lnSpc>
            </a:pPr>
            <a:r>
              <a:rPr lang="zh-TW" altLang="en-US" sz="4000" spc="180" dirty="0">
                <a:solidFill>
                  <a:srgbClr val="000000"/>
                </a:solidFill>
                <a:latin typeface="微軟正黑體"/>
                <a:ea typeface="微軟正黑體"/>
              </a:rPr>
              <a:t> </a:t>
            </a:r>
            <a:r>
              <a:rPr lang="zh-TW" altLang="en-US" sz="4000" spc="180" dirty="0" smtClean="0">
                <a:solidFill>
                  <a:srgbClr val="000000"/>
                </a:solidFill>
                <a:latin typeface="微軟正黑體"/>
                <a:ea typeface="微軟正黑體"/>
              </a:rPr>
              <a:t>  </a:t>
            </a:r>
            <a:r>
              <a:rPr lang="en-US" sz="4000" b="0" strike="noStrike" spc="180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肥胖</a:t>
            </a:r>
            <a:r>
              <a:rPr lang="en-US" sz="4000" b="0" strike="noStrike" spc="180" dirty="0" err="1">
                <a:solidFill>
                  <a:srgbClr val="000000"/>
                </a:solidFill>
                <a:latin typeface="微軟正黑體"/>
                <a:ea typeface="微軟正黑體"/>
              </a:rPr>
              <a:t>、腸胃疾病及高血壓等，不可輕忽之</a:t>
            </a:r>
            <a:r>
              <a:rPr lang="en-US" sz="4000" b="0" strike="noStrike" spc="180" dirty="0" smtClean="0">
                <a:solidFill>
                  <a:srgbClr val="000000"/>
                </a:solidFill>
                <a:latin typeface="微軟正黑體"/>
                <a:ea typeface="微軟正黑體"/>
              </a:rPr>
              <a:t>。</a:t>
            </a:r>
            <a:endParaRPr lang="en-US" sz="4000" b="0" strike="noStrike" spc="-1" dirty="0">
              <a:latin typeface="Arial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077200" y="97917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chemeClr val="bg1"/>
                </a:solidFill>
              </a:rPr>
              <a:t>9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85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roup 1"/>
          <p:cNvGrpSpPr/>
          <p:nvPr/>
        </p:nvGrpSpPr>
        <p:grpSpPr>
          <a:xfrm>
            <a:off x="2666880" y="1837080"/>
            <a:ext cx="13639680" cy="7208280"/>
            <a:chOff x="2666880" y="1837080"/>
            <a:chExt cx="13639680" cy="7208280"/>
          </a:xfrm>
        </p:grpSpPr>
        <p:sp>
          <p:nvSpPr>
            <p:cNvPr id="234" name="CustomShape 2"/>
            <p:cNvSpPr/>
            <p:nvPr/>
          </p:nvSpPr>
          <p:spPr>
            <a:xfrm>
              <a:off x="2666880" y="1837080"/>
              <a:ext cx="12488400" cy="7318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>
              <a:spAutoFit/>
            </a:bodyPr>
            <a:lstStyle/>
            <a:p>
              <a:pPr algn="ctr">
                <a:lnSpc>
                  <a:spcPts val="5760"/>
                </a:lnSpc>
              </a:pPr>
              <a:r>
                <a:rPr lang="en-US" sz="4800" b="1" strike="noStrike" spc="-1" dirty="0" err="1">
                  <a:solidFill>
                    <a:srgbClr val="000000"/>
                  </a:solidFill>
                  <a:latin typeface="微軟正黑體"/>
                  <a:ea typeface="微軟正黑體"/>
                </a:rPr>
                <a:t>學習如何正確使用鎮靜安眠藥，改善失眠問題</a:t>
              </a:r>
              <a:endParaRPr lang="en-US" sz="4800" b="0" strike="noStrike" spc="-1" dirty="0">
                <a:latin typeface="Arial"/>
              </a:endParaRPr>
            </a:p>
          </p:txBody>
        </p:sp>
        <p:sp>
          <p:nvSpPr>
            <p:cNvPr id="235" name="CustomShape 3"/>
            <p:cNvSpPr/>
            <p:nvPr/>
          </p:nvSpPr>
          <p:spPr>
            <a:xfrm>
              <a:off x="2888280" y="8496360"/>
              <a:ext cx="13418280" cy="549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600" b="0" strike="noStrike" spc="-1" dirty="0" err="1">
                  <a:solidFill>
                    <a:srgbClr val="000000"/>
                  </a:solidFill>
                  <a:latin typeface="微軟正黑體"/>
                  <a:ea typeface="微軟正黑體"/>
                </a:rPr>
                <a:t>失眠原因多，建議從尋找失眠原因、改變生活習慣與主動就醫做起</a:t>
              </a:r>
              <a:endParaRPr lang="en-US" sz="3600" b="0" strike="noStrike" spc="-1" dirty="0">
                <a:latin typeface="Arial"/>
              </a:endParaRPr>
            </a:p>
          </p:txBody>
        </p:sp>
      </p:grpSp>
      <p:sp>
        <p:nvSpPr>
          <p:cNvPr id="236" name="CustomShape 4"/>
          <p:cNvSpPr/>
          <p:nvPr/>
        </p:nvSpPr>
        <p:spPr>
          <a:xfrm>
            <a:off x="6095880" y="786240"/>
            <a:ext cx="5086800" cy="64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6000" b="0" strike="noStrike" spc="123">
                <a:solidFill>
                  <a:srgbClr val="FBF1EF"/>
                </a:solidFill>
                <a:latin typeface="Times New Roman"/>
                <a:ea typeface="微軟正黑體"/>
              </a:rPr>
              <a:t>PART 2</a:t>
            </a:r>
            <a:endParaRPr lang="en-US" sz="6000" b="0" strike="noStrike" spc="-1">
              <a:latin typeface="Arial"/>
            </a:endParaRPr>
          </a:p>
        </p:txBody>
      </p:sp>
      <p:sp>
        <p:nvSpPr>
          <p:cNvPr id="237" name="CustomShape 5"/>
          <p:cNvSpPr/>
          <p:nvPr/>
        </p:nvSpPr>
        <p:spPr>
          <a:xfrm>
            <a:off x="5486400" y="2913840"/>
            <a:ext cx="8610120" cy="5117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0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能力一:做身體的主人</a:t>
            </a:r>
            <a:endParaRPr lang="en-US" sz="44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4400" b="0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能力二:清楚表達自己的身體狀況</a:t>
            </a:r>
            <a:endParaRPr lang="en-US" sz="44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4400" b="0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能力三:看清楚藥品標示</a:t>
            </a:r>
            <a:r>
              <a:rPr dirty="0"/>
              <a:t/>
            </a:r>
            <a:br>
              <a:rPr dirty="0"/>
            </a:br>
            <a:r>
              <a:rPr lang="en-US" sz="4400" b="0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能力四:清楚用藥方法與時間</a:t>
            </a:r>
            <a:r>
              <a:rPr dirty="0"/>
              <a:t/>
            </a:r>
            <a:br>
              <a:rPr dirty="0"/>
            </a:br>
            <a:r>
              <a:rPr lang="en-US" sz="4400" b="0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能力五:與醫師藥師做朋友</a:t>
            </a:r>
            <a:endParaRPr lang="en-US" sz="4400" b="0" strike="noStrike" spc="-1" dirty="0">
              <a:latin typeface="Arial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8077200" y="97917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10</a:t>
            </a:r>
            <a:endParaRPr lang="zh-TW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CustomShape 1"/>
          <p:cNvSpPr/>
          <p:nvPr/>
        </p:nvSpPr>
        <p:spPr>
          <a:xfrm>
            <a:off x="6950880" y="0"/>
            <a:ext cx="11298960" cy="10286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2"/>
          <p:cNvSpPr/>
          <p:nvPr/>
        </p:nvSpPr>
        <p:spPr>
          <a:xfrm>
            <a:off x="7313760" y="1674720"/>
            <a:ext cx="10260000" cy="76559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marL="399960" indent="-399600">
              <a:lnSpc>
                <a:spcPts val="5601"/>
              </a:lnSpc>
            </a:pP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1.規律的就寢與起床</a:t>
            </a:r>
            <a:r>
              <a:rPr 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:</a:t>
            </a:r>
            <a:r>
              <a:rPr dirty="0" smtClean="0"/>
              <a:t/>
            </a:r>
            <a:br>
              <a:rPr dirty="0" smtClean="0"/>
            </a:br>
            <a:r>
              <a:rPr 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白天不補眠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、午睡</a:t>
            </a:r>
            <a:r>
              <a:rPr lang="en-US" sz="3600" b="1" u="sng" strike="noStrike" spc="-1" dirty="0">
                <a:solidFill>
                  <a:srgbClr val="FF0000"/>
                </a:solidFill>
                <a:uFillTx/>
                <a:latin typeface="微軟正黑體"/>
                <a:ea typeface="微軟正黑體"/>
              </a:rPr>
              <a:t>不宜超過1小時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、假日作息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ts val="5601"/>
              </a:lnSpc>
            </a:pP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   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固定，避免週末補眠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。</a:t>
            </a:r>
            <a:r>
              <a:rPr dirty="0"/>
              <a:t/>
            </a:r>
            <a:br>
              <a:rPr dirty="0"/>
            </a:b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2.留意睡前飲食: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ts val="5601"/>
              </a:lnSpc>
            </a:pP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   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避免在睡前大量進食及喝太多流質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。</a:t>
            </a:r>
            <a:r>
              <a:rPr dirty="0"/>
              <a:t/>
            </a:r>
            <a:br>
              <a:rPr dirty="0"/>
            </a:b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    </a:t>
            </a:r>
            <a:r>
              <a:rPr lang="en-US" sz="3600" b="1" u="sng" strike="noStrike" spc="-1" dirty="0">
                <a:solidFill>
                  <a:srgbClr val="FF0000"/>
                </a:solidFill>
                <a:uFillTx/>
                <a:latin typeface="微軟正黑體"/>
                <a:ea typeface="微軟正黑體"/>
              </a:rPr>
              <a:t>睡前4小時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避免使用含咖啡因飲品(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咖啡或茶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)、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ts val="5601"/>
              </a:lnSpc>
            </a:pP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   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尼古丁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(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吸菸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)、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飲酒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。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ts val="5601"/>
              </a:lnSpc>
            </a:pP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3.避免睡前從事過度興奮的活動: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ts val="5601"/>
              </a:lnSpc>
            </a:pP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   </a:t>
            </a:r>
            <a:r>
              <a:rPr lang="en-US" sz="3600" b="1" u="sng" strike="noStrike" spc="-1" dirty="0" err="1">
                <a:solidFill>
                  <a:srgbClr val="000000"/>
                </a:solidFill>
                <a:uFillTx/>
                <a:latin typeface="微軟正黑體"/>
                <a:ea typeface="微軟正黑體"/>
              </a:rPr>
              <a:t>下午六時以後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或睡</a:t>
            </a:r>
            <a:r>
              <a:rPr lang="en-US" sz="3600" b="1" u="sng" strike="noStrike" spc="-1" dirty="0" err="1">
                <a:solidFill>
                  <a:srgbClr val="000000"/>
                </a:solidFill>
                <a:uFillTx/>
                <a:latin typeface="微軟正黑體"/>
                <a:ea typeface="微軟正黑體"/>
              </a:rPr>
              <a:t>前四小時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內不適宜做劇烈運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ts val="5601"/>
              </a:lnSpc>
            </a:pP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  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動或持續上網過久等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。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ts val="3716"/>
              </a:lnSpc>
            </a:pPr>
            <a:endParaRPr lang="en-US" sz="3600" b="0" strike="noStrike" spc="-1" dirty="0">
              <a:latin typeface="Arial"/>
            </a:endParaRPr>
          </a:p>
        </p:txBody>
      </p:sp>
      <p:sp>
        <p:nvSpPr>
          <p:cNvPr id="241" name="CustomShape 3"/>
          <p:cNvSpPr/>
          <p:nvPr/>
        </p:nvSpPr>
        <p:spPr>
          <a:xfrm>
            <a:off x="7344000" y="504000"/>
            <a:ext cx="6476760" cy="8539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ts val="6721"/>
              </a:lnSpc>
            </a:pPr>
            <a:r>
              <a:rPr lang="en-US" sz="4000" b="0" strike="noStrike" spc="559">
                <a:solidFill>
                  <a:srgbClr val="000000"/>
                </a:solidFill>
                <a:latin typeface="微軟正黑體"/>
                <a:ea typeface="微軟正黑體"/>
              </a:rPr>
              <a:t>養成良好作息與睡眠習慣</a:t>
            </a:r>
            <a:endParaRPr lang="en-US" sz="4000" b="0" strike="noStrike" spc="-1">
              <a:latin typeface="Arial"/>
            </a:endParaRPr>
          </a:p>
        </p:txBody>
      </p:sp>
      <p:sp>
        <p:nvSpPr>
          <p:cNvPr id="242" name="CustomShape 4"/>
          <p:cNvSpPr/>
          <p:nvPr/>
        </p:nvSpPr>
        <p:spPr>
          <a:xfrm>
            <a:off x="0" y="2023560"/>
            <a:ext cx="6950520" cy="73044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000" b="0" strike="noStrike" spc="123">
                <a:solidFill>
                  <a:srgbClr val="FFFFFF"/>
                </a:solidFill>
                <a:latin typeface="微軟正黑體"/>
                <a:ea typeface="微軟正黑體"/>
              </a:rPr>
              <a:t>能力一 作身體的主人</a:t>
            </a:r>
            <a:endParaRPr lang="en-US" sz="4000" b="0" strike="noStrike" spc="-1">
              <a:latin typeface="Arial"/>
            </a:endParaRPr>
          </a:p>
        </p:txBody>
      </p:sp>
      <p:sp>
        <p:nvSpPr>
          <p:cNvPr id="243" name="CustomShape 5"/>
          <p:cNvSpPr/>
          <p:nvPr/>
        </p:nvSpPr>
        <p:spPr>
          <a:xfrm>
            <a:off x="114480" y="9350280"/>
            <a:ext cx="6857640" cy="91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en-US" sz="1800" b="0" strike="noStrike" spc="-1">
                <a:solidFill>
                  <a:srgbClr val="000000"/>
                </a:solidFill>
                <a:latin typeface="Times New Roman"/>
                <a:ea typeface="微軟正黑體"/>
              </a:rPr>
              <a:t>From: 1.失眠問診指引. 台灣睡眠醫學學會修訂 Mar. 23, 2007</a:t>
            </a:r>
            <a:r>
              <a:t/>
            </a:r>
            <a:br/>
            <a:r>
              <a:rPr lang="en-US" sz="1800" b="0" strike="noStrike" spc="-1">
                <a:solidFill>
                  <a:srgbClr val="000000"/>
                </a:solidFill>
                <a:latin typeface="Times New Roman"/>
                <a:ea typeface="微軟正黑體"/>
              </a:rPr>
              <a:t>           2.黑天白夜-找回燦爛的陽光 </a:t>
            </a:r>
            <a:r>
              <a:t/>
            </a:r>
            <a:br/>
            <a:r>
              <a:rPr lang="en-US" sz="1800" b="0" strike="noStrike" spc="-1">
                <a:solidFill>
                  <a:srgbClr val="000000"/>
                </a:solidFill>
                <a:latin typeface="Times New Roman"/>
                <a:ea typeface="微軟正黑體"/>
              </a:rPr>
              <a:t>           3.台大醫院睡眠醫學中心-失眠知多少衛教單張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244" name="圖片 1"/>
          <p:cNvPicPr/>
          <p:nvPr/>
        </p:nvPicPr>
        <p:blipFill>
          <a:blip r:embed="rId3"/>
          <a:stretch/>
        </p:blipFill>
        <p:spPr>
          <a:xfrm>
            <a:off x="793800" y="4228920"/>
            <a:ext cx="5498640" cy="3665520"/>
          </a:xfrm>
          <a:prstGeom prst="rect">
            <a:avLst/>
          </a:prstGeom>
          <a:ln>
            <a:noFill/>
          </a:ln>
        </p:spPr>
      </p:pic>
      <p:sp>
        <p:nvSpPr>
          <p:cNvPr id="9" name="文字方塊 8"/>
          <p:cNvSpPr txBox="1"/>
          <p:nvPr/>
        </p:nvSpPr>
        <p:spPr>
          <a:xfrm>
            <a:off x="8077200" y="97917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11</a:t>
            </a:r>
            <a:endParaRPr lang="zh-TW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CustomShape 1"/>
          <p:cNvSpPr/>
          <p:nvPr/>
        </p:nvSpPr>
        <p:spPr>
          <a:xfrm>
            <a:off x="6950880" y="0"/>
            <a:ext cx="11298960" cy="10286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7" name="CustomShape 2"/>
          <p:cNvSpPr/>
          <p:nvPr/>
        </p:nvSpPr>
        <p:spPr>
          <a:xfrm>
            <a:off x="7200000" y="514080"/>
            <a:ext cx="6476760" cy="8539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ts val="6721"/>
              </a:lnSpc>
            </a:pPr>
            <a:r>
              <a:rPr lang="en-US" sz="4000" b="0" strike="noStrike" spc="559">
                <a:solidFill>
                  <a:srgbClr val="000000"/>
                </a:solidFill>
                <a:latin typeface="微軟正黑體"/>
                <a:ea typeface="微軟正黑體"/>
              </a:rPr>
              <a:t>就醫時要提醒</a:t>
            </a:r>
            <a:endParaRPr lang="en-US" sz="4000" b="0" strike="noStrike" spc="-1">
              <a:latin typeface="Arial"/>
            </a:endParaRPr>
          </a:p>
        </p:txBody>
      </p:sp>
      <p:sp>
        <p:nvSpPr>
          <p:cNvPr id="248" name="CustomShape 3"/>
          <p:cNvSpPr/>
          <p:nvPr/>
        </p:nvSpPr>
        <p:spPr>
          <a:xfrm>
            <a:off x="0" y="2023560"/>
            <a:ext cx="6950520" cy="73044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000" b="0" strike="noStrike" spc="123">
                <a:solidFill>
                  <a:srgbClr val="FFFFFF"/>
                </a:solidFill>
                <a:latin typeface="微軟正黑體"/>
                <a:ea typeface="微軟正黑體"/>
              </a:rPr>
              <a:t>能力一 作身體的主人</a:t>
            </a:r>
            <a:endParaRPr lang="en-US" sz="4000" b="0" strike="noStrike" spc="-1">
              <a:latin typeface="Arial"/>
            </a:endParaRPr>
          </a:p>
        </p:txBody>
      </p:sp>
      <p:pic>
        <p:nvPicPr>
          <p:cNvPr id="249" name="Picture 2"/>
          <p:cNvPicPr/>
          <p:nvPr/>
        </p:nvPicPr>
        <p:blipFill>
          <a:blip r:embed="rId2"/>
          <a:stretch/>
        </p:blipFill>
        <p:spPr>
          <a:xfrm>
            <a:off x="15856560" y="7602120"/>
            <a:ext cx="2215080" cy="2671560"/>
          </a:xfrm>
          <a:prstGeom prst="rect">
            <a:avLst/>
          </a:prstGeom>
          <a:ln>
            <a:noFill/>
          </a:ln>
        </p:spPr>
      </p:pic>
      <p:pic>
        <p:nvPicPr>
          <p:cNvPr id="250" name="圖片 12"/>
          <p:cNvPicPr/>
          <p:nvPr/>
        </p:nvPicPr>
        <p:blipFill>
          <a:blip r:embed="rId3"/>
          <a:stretch/>
        </p:blipFill>
        <p:spPr>
          <a:xfrm>
            <a:off x="796680" y="4735800"/>
            <a:ext cx="5357520" cy="3571920"/>
          </a:xfrm>
          <a:prstGeom prst="rect">
            <a:avLst/>
          </a:prstGeom>
          <a:ln>
            <a:noFill/>
          </a:ln>
        </p:spPr>
      </p:pic>
      <p:sp>
        <p:nvSpPr>
          <p:cNvPr id="251" name="CustomShape 4"/>
          <p:cNvSpPr/>
          <p:nvPr/>
        </p:nvSpPr>
        <p:spPr>
          <a:xfrm>
            <a:off x="7055280" y="1882440"/>
            <a:ext cx="11016000" cy="569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ts val="5601"/>
              </a:lnSpc>
            </a:pPr>
            <a:r>
              <a:rPr lang="en-US" sz="4000" b="1" strike="noStrike" spc="-1">
                <a:solidFill>
                  <a:srgbClr val="660033"/>
                </a:solidFill>
                <a:latin typeface="微軟正黑體"/>
                <a:ea typeface="微軟正黑體"/>
              </a:rPr>
              <a:t>(一)不要自行購買鎮靜安眠藥：</a:t>
            </a:r>
            <a:r>
              <a:t/>
            </a:r>
            <a:br/>
            <a:r>
              <a:rPr lang="en-US" sz="4000" b="1" strike="noStrike" spc="-1">
                <a:solidFill>
                  <a:srgbClr val="660033"/>
                </a:solidFill>
                <a:latin typeface="微軟正黑體"/>
                <a:ea typeface="微軟正黑體"/>
              </a:rPr>
              <a:t>       </a:t>
            </a:r>
            <a:r>
              <a:rPr lang="en-US" sz="3600" b="1" strike="noStrike" spc="-1">
                <a:solidFill>
                  <a:srgbClr val="000000"/>
                </a:solidFill>
                <a:latin typeface="微軟正黑體"/>
                <a:ea typeface="微軟正黑體"/>
              </a:rPr>
              <a:t>鎮靜安眠藥是處方藥，有失眠問題，應尋求專業</a:t>
            </a:r>
            <a:r>
              <a:t/>
            </a:r>
            <a:br/>
            <a:r>
              <a:rPr lang="en-US" sz="3600" b="1" strike="noStrike" spc="-1">
                <a:solidFill>
                  <a:srgbClr val="000000"/>
                </a:solidFill>
                <a:latin typeface="微軟正黑體"/>
                <a:ea typeface="微軟正黑體"/>
              </a:rPr>
              <a:t>        醫師的診治，也不要拿親友正在使用的鎮靜安眠藥</a:t>
            </a:r>
            <a:r>
              <a:t/>
            </a:r>
            <a:br/>
            <a:r>
              <a:rPr lang="en-US" sz="3600" b="1" strike="noStrike" spc="-1">
                <a:solidFill>
                  <a:srgbClr val="000000"/>
                </a:solidFill>
                <a:latin typeface="微軟正黑體"/>
                <a:ea typeface="微軟正黑體"/>
              </a:rPr>
              <a:t>        自行服用。 </a:t>
            </a:r>
            <a:r>
              <a:t/>
            </a:r>
            <a:br/>
            <a:r>
              <a:rPr lang="en-US" sz="4000" b="1" strike="noStrike" spc="-1">
                <a:solidFill>
                  <a:srgbClr val="660033"/>
                </a:solidFill>
                <a:latin typeface="微軟正黑體"/>
                <a:ea typeface="微軟正黑體"/>
              </a:rPr>
              <a:t>(二)請勿重複就醫：</a:t>
            </a:r>
            <a:endParaRPr lang="en-US" sz="4000" b="0" strike="noStrike" spc="-1">
              <a:latin typeface="Arial"/>
            </a:endParaRPr>
          </a:p>
          <a:p>
            <a:pPr marL="399960" indent="-399600">
              <a:lnSpc>
                <a:spcPts val="5601"/>
              </a:lnSpc>
            </a:pPr>
            <a:r>
              <a:rPr lang="en-US" sz="3600" b="1" strike="noStrike" spc="-1">
                <a:solidFill>
                  <a:srgbClr val="000000"/>
                </a:solidFill>
                <a:latin typeface="微軟正黑體"/>
                <a:ea typeface="微軟正黑體"/>
              </a:rPr>
              <a:t>        不同科別或醫院就診時，應告訴診間醫師正在服</a:t>
            </a:r>
            <a:r>
              <a:t/>
            </a:r>
            <a:br/>
            <a:r>
              <a:rPr lang="en-US" sz="3600" b="1" strike="noStrike" spc="-1">
                <a:solidFill>
                  <a:srgbClr val="000000"/>
                </a:solidFill>
                <a:latin typeface="微軟正黑體"/>
                <a:ea typeface="微軟正黑體"/>
              </a:rPr>
              <a:t>     用鎮靜安眠藥，避免重複開藥，亦不要主動要求</a:t>
            </a:r>
            <a:r>
              <a:t/>
            </a:r>
            <a:br/>
            <a:r>
              <a:rPr lang="en-US" sz="3600" b="1" strike="noStrike" spc="-1">
                <a:solidFill>
                  <a:srgbClr val="000000"/>
                </a:solidFill>
                <a:latin typeface="微軟正黑體"/>
                <a:ea typeface="微軟正黑體"/>
              </a:rPr>
              <a:t>     醫師開立。</a:t>
            </a:r>
            <a:endParaRPr lang="en-US" sz="3600" b="0" strike="noStrike" spc="-1">
              <a:latin typeface="Arial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8077200" y="97917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12</a:t>
            </a:r>
            <a:endParaRPr lang="zh-TW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BC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ustomShape 1"/>
          <p:cNvSpPr/>
          <p:nvPr/>
        </p:nvSpPr>
        <p:spPr>
          <a:xfrm>
            <a:off x="1800360" y="967320"/>
            <a:ext cx="15070680" cy="915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6000" b="1" strike="noStrike" spc="-1">
                <a:solidFill>
                  <a:srgbClr val="000000"/>
                </a:solidFill>
                <a:latin typeface="微軟正黑體"/>
                <a:ea typeface="微軟正黑體"/>
              </a:rPr>
              <a:t>睡不著怎麼辦?</a:t>
            </a:r>
            <a:endParaRPr lang="en-US" sz="6000" b="0" strike="noStrike" spc="-1">
              <a:latin typeface="Arial"/>
            </a:endParaRPr>
          </a:p>
        </p:txBody>
      </p:sp>
      <p:pic>
        <p:nvPicPr>
          <p:cNvPr id="254" name="Picture 2"/>
          <p:cNvPicPr/>
          <p:nvPr/>
        </p:nvPicPr>
        <p:blipFill>
          <a:blip r:embed="rId3"/>
          <a:stretch/>
        </p:blipFill>
        <p:spPr>
          <a:xfrm>
            <a:off x="14500080" y="8621640"/>
            <a:ext cx="3908160" cy="1960560"/>
          </a:xfrm>
          <a:prstGeom prst="rect">
            <a:avLst/>
          </a:prstGeom>
          <a:ln>
            <a:noFill/>
          </a:ln>
        </p:spPr>
      </p:pic>
      <p:sp>
        <p:nvSpPr>
          <p:cNvPr id="255" name="CustomShape 2"/>
          <p:cNvSpPr/>
          <p:nvPr/>
        </p:nvSpPr>
        <p:spPr>
          <a:xfrm>
            <a:off x="1800360" y="2012040"/>
            <a:ext cx="14689440" cy="561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rmAutofit/>
          </a:bodyPr>
          <a:lstStyle/>
          <a:p>
            <a:pPr>
              <a:lnSpc>
                <a:spcPts val="5601"/>
              </a:lnSpc>
            </a:pPr>
            <a:r>
              <a:rPr lang="en-US" sz="3600" b="1" strike="noStrike" spc="-1">
                <a:solidFill>
                  <a:srgbClr val="000000"/>
                </a:solidFill>
                <a:latin typeface="微軟正黑體"/>
                <a:ea typeface="微軟正黑體"/>
              </a:rPr>
              <a:t>1.想睡的時候才上床，只有</a:t>
            </a:r>
            <a:r>
              <a:rPr lang="en-US" sz="3600" b="1" strike="noStrike" spc="-1">
                <a:solidFill>
                  <a:srgbClr val="0000FF"/>
                </a:solidFill>
                <a:latin typeface="微軟正黑體"/>
                <a:ea typeface="微軟正黑體"/>
              </a:rPr>
              <a:t>在睡覺的時候使用床/寢室</a:t>
            </a:r>
            <a:r>
              <a:rPr lang="en-US" sz="3600" b="1" strike="noStrike" spc="-1">
                <a:solidFill>
                  <a:srgbClr val="000000"/>
                </a:solidFill>
                <a:latin typeface="微軟正黑體"/>
                <a:ea typeface="微軟正黑體"/>
              </a:rPr>
              <a:t>。</a:t>
            </a:r>
            <a:endParaRPr lang="en-US" sz="3600" b="0" strike="noStrike" spc="-1">
              <a:latin typeface="Arial"/>
            </a:endParaRPr>
          </a:p>
          <a:p>
            <a:pPr>
              <a:lnSpc>
                <a:spcPts val="5601"/>
              </a:lnSpc>
            </a:pPr>
            <a:r>
              <a:rPr lang="en-US" sz="3600" b="1" strike="noStrike" spc="-1">
                <a:solidFill>
                  <a:srgbClr val="000000"/>
                </a:solidFill>
                <a:latin typeface="微軟正黑體"/>
                <a:ea typeface="微軟正黑體"/>
              </a:rPr>
              <a:t>2.躺20~30分鐘 (但無需一直看錶)，</a:t>
            </a:r>
            <a:r>
              <a:rPr lang="en-US" sz="3600" b="1" strike="noStrike" spc="-1">
                <a:solidFill>
                  <a:srgbClr val="0000FF"/>
                </a:solidFill>
                <a:latin typeface="微軟正黑體"/>
                <a:ea typeface="微軟正黑體"/>
              </a:rPr>
              <a:t>睡不著再起來做一些單調的事</a:t>
            </a:r>
            <a:endParaRPr lang="en-US" sz="3600" b="0" strike="noStrike" spc="-1">
              <a:latin typeface="Arial"/>
            </a:endParaRPr>
          </a:p>
          <a:p>
            <a:pPr>
              <a:lnSpc>
                <a:spcPts val="5601"/>
              </a:lnSpc>
            </a:pPr>
            <a:r>
              <a:rPr lang="en-US" sz="3600" b="1" strike="noStrike" spc="-1">
                <a:solidFill>
                  <a:srgbClr val="0000FF"/>
                </a:solidFill>
                <a:latin typeface="微軟正黑體"/>
                <a:ea typeface="微軟正黑體"/>
              </a:rPr>
              <a:t>   情，等有睡意再上床</a:t>
            </a:r>
            <a:r>
              <a:rPr lang="en-US" sz="3600" b="1" strike="noStrike" spc="-1">
                <a:solidFill>
                  <a:srgbClr val="000000"/>
                </a:solidFill>
                <a:latin typeface="微軟正黑體"/>
                <a:ea typeface="微軟正黑體"/>
              </a:rPr>
              <a:t>；若仍無睡意，則服藥後立即上床。 </a:t>
            </a:r>
            <a:endParaRPr lang="en-US" sz="3600" b="0" strike="noStrike" spc="-1">
              <a:latin typeface="Arial"/>
            </a:endParaRPr>
          </a:p>
          <a:p>
            <a:pPr>
              <a:lnSpc>
                <a:spcPts val="5601"/>
              </a:lnSpc>
            </a:pPr>
            <a:r>
              <a:rPr lang="en-US" sz="3600" b="1" strike="noStrike" spc="-1">
                <a:solidFill>
                  <a:srgbClr val="000000"/>
                </a:solidFill>
                <a:latin typeface="微軟正黑體"/>
                <a:ea typeface="微軟正黑體"/>
              </a:rPr>
              <a:t>3.半夜起床時(如上廁所)</a:t>
            </a:r>
            <a:r>
              <a:rPr lang="en-US" sz="3600" b="1" strike="noStrike" spc="-1">
                <a:solidFill>
                  <a:srgbClr val="0000FF"/>
                </a:solidFill>
                <a:latin typeface="微軟正黑體"/>
                <a:ea typeface="微軟正黑體"/>
              </a:rPr>
              <a:t>避免看時鐘</a:t>
            </a:r>
            <a:r>
              <a:rPr lang="en-US" sz="3600" b="1" strike="noStrike" spc="-1">
                <a:solidFill>
                  <a:srgbClr val="000000"/>
                </a:solidFill>
                <a:latin typeface="微軟正黑體"/>
                <a:ea typeface="微軟正黑體"/>
              </a:rPr>
              <a:t>。</a:t>
            </a:r>
            <a:endParaRPr lang="en-US" sz="3600" b="0" strike="noStrike" spc="-1">
              <a:latin typeface="Arial"/>
            </a:endParaRPr>
          </a:p>
        </p:txBody>
      </p:sp>
      <p:sp>
        <p:nvSpPr>
          <p:cNvPr id="256" name="CustomShape 3"/>
          <p:cNvSpPr/>
          <p:nvPr/>
        </p:nvSpPr>
        <p:spPr>
          <a:xfrm>
            <a:off x="-13320" y="9908280"/>
            <a:ext cx="62636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en-US" sz="1800" b="0" strike="noStrike" spc="-1">
                <a:solidFill>
                  <a:srgbClr val="000000"/>
                </a:solidFill>
                <a:latin typeface="Times New Roman"/>
                <a:ea typeface="微軟正黑體"/>
              </a:rPr>
              <a:t>From:台大醫院睡眠醫學中心-失眠知多少衛教單張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257" name="Picture 3"/>
          <p:cNvPicPr/>
          <p:nvPr/>
        </p:nvPicPr>
        <p:blipFill>
          <a:blip r:embed="rId4"/>
          <a:stretch/>
        </p:blipFill>
        <p:spPr>
          <a:xfrm>
            <a:off x="12534840" y="5965200"/>
            <a:ext cx="4319640" cy="2879640"/>
          </a:xfrm>
          <a:prstGeom prst="rect">
            <a:avLst/>
          </a:prstGeom>
          <a:ln>
            <a:noFill/>
          </a:ln>
        </p:spPr>
      </p:pic>
      <p:pic>
        <p:nvPicPr>
          <p:cNvPr id="258" name="Picture 4"/>
          <p:cNvPicPr/>
          <p:nvPr/>
        </p:nvPicPr>
        <p:blipFill>
          <a:blip r:embed="rId5"/>
          <a:stretch/>
        </p:blipFill>
        <p:spPr>
          <a:xfrm>
            <a:off x="6299640" y="5963760"/>
            <a:ext cx="4319640" cy="2881080"/>
          </a:xfrm>
          <a:prstGeom prst="rect">
            <a:avLst/>
          </a:prstGeom>
          <a:ln>
            <a:noFill/>
          </a:ln>
        </p:spPr>
      </p:pic>
      <p:pic>
        <p:nvPicPr>
          <p:cNvPr id="259" name="Picture 5"/>
          <p:cNvPicPr/>
          <p:nvPr/>
        </p:nvPicPr>
        <p:blipFill>
          <a:blip r:embed="rId6"/>
          <a:stretch/>
        </p:blipFill>
        <p:spPr>
          <a:xfrm>
            <a:off x="1600200" y="5282280"/>
            <a:ext cx="2879640" cy="4319640"/>
          </a:xfrm>
          <a:prstGeom prst="rect">
            <a:avLst/>
          </a:prstGeom>
          <a:ln>
            <a:noFill/>
          </a:ln>
        </p:spPr>
      </p:pic>
      <p:pic>
        <p:nvPicPr>
          <p:cNvPr id="260" name="Picture 6"/>
          <p:cNvPicPr/>
          <p:nvPr/>
        </p:nvPicPr>
        <p:blipFill>
          <a:blip r:embed="rId7"/>
          <a:stretch/>
        </p:blipFill>
        <p:spPr>
          <a:xfrm>
            <a:off x="1942200" y="6711480"/>
            <a:ext cx="2133360" cy="2133360"/>
          </a:xfrm>
          <a:prstGeom prst="rect">
            <a:avLst/>
          </a:prstGeom>
          <a:ln>
            <a:noFill/>
          </a:ln>
        </p:spPr>
      </p:pic>
      <p:sp>
        <p:nvSpPr>
          <p:cNvPr id="261" name="CustomShape 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62" name="Picture 6"/>
          <p:cNvPicPr/>
          <p:nvPr/>
        </p:nvPicPr>
        <p:blipFill>
          <a:blip r:embed="rId7"/>
          <a:stretch/>
        </p:blipFill>
        <p:spPr>
          <a:xfrm>
            <a:off x="7392960" y="6134040"/>
            <a:ext cx="2133360" cy="2133360"/>
          </a:xfrm>
          <a:prstGeom prst="rect">
            <a:avLst/>
          </a:prstGeom>
          <a:ln>
            <a:noFill/>
          </a:ln>
        </p:spPr>
      </p:pic>
      <p:pic>
        <p:nvPicPr>
          <p:cNvPr id="263" name="Picture 6"/>
          <p:cNvPicPr/>
          <p:nvPr/>
        </p:nvPicPr>
        <p:blipFill>
          <a:blip r:embed="rId7"/>
          <a:stretch/>
        </p:blipFill>
        <p:spPr>
          <a:xfrm>
            <a:off x="12953880" y="7331760"/>
            <a:ext cx="2133360" cy="2133360"/>
          </a:xfrm>
          <a:prstGeom prst="rect">
            <a:avLst/>
          </a:prstGeom>
          <a:ln>
            <a:noFill/>
          </a:ln>
        </p:spPr>
      </p:pic>
      <p:sp>
        <p:nvSpPr>
          <p:cNvPr id="13" name="文字方塊 12"/>
          <p:cNvSpPr txBox="1"/>
          <p:nvPr/>
        </p:nvSpPr>
        <p:spPr>
          <a:xfrm>
            <a:off x="8077200" y="97917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13</a:t>
            </a:r>
            <a:endParaRPr lang="zh-TW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C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CustomShape 1"/>
          <p:cNvSpPr/>
          <p:nvPr/>
        </p:nvSpPr>
        <p:spPr>
          <a:xfrm>
            <a:off x="6988680" y="0"/>
            <a:ext cx="11298960" cy="1028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6" name="CustomShape 2"/>
          <p:cNvSpPr/>
          <p:nvPr/>
        </p:nvSpPr>
        <p:spPr>
          <a:xfrm>
            <a:off x="7243028" y="581400"/>
            <a:ext cx="5781960" cy="853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ts val="6721"/>
              </a:lnSpc>
            </a:pPr>
            <a:r>
              <a:rPr lang="en-US" sz="4000" b="0" strike="noStrike" spc="559" dirty="0" err="1">
                <a:solidFill>
                  <a:srgbClr val="000000"/>
                </a:solidFill>
                <a:latin typeface="微軟正黑體"/>
                <a:ea typeface="微軟正黑體"/>
              </a:rPr>
              <a:t>向醫師說明清楚</a:t>
            </a:r>
            <a:endParaRPr lang="en-US" sz="4000" b="0" strike="noStrike" spc="-1" dirty="0">
              <a:latin typeface="Arial"/>
            </a:endParaRPr>
          </a:p>
        </p:txBody>
      </p:sp>
      <p:sp>
        <p:nvSpPr>
          <p:cNvPr id="267" name="CustomShape 3"/>
          <p:cNvSpPr/>
          <p:nvPr/>
        </p:nvSpPr>
        <p:spPr>
          <a:xfrm>
            <a:off x="-9720" y="2048760"/>
            <a:ext cx="6997680" cy="73044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000" b="0" strike="noStrike" spc="123">
                <a:solidFill>
                  <a:srgbClr val="FFFFFF"/>
                </a:solidFill>
                <a:latin typeface="微軟正黑體"/>
                <a:ea typeface="微軟正黑體"/>
              </a:rPr>
              <a:t>能力二清楚表達自己身體狀況</a:t>
            </a:r>
            <a:endParaRPr lang="en-US" sz="4000" b="0" strike="noStrike" spc="-1">
              <a:latin typeface="Arial"/>
            </a:endParaRPr>
          </a:p>
        </p:txBody>
      </p:sp>
      <p:sp>
        <p:nvSpPr>
          <p:cNvPr id="268" name="CustomShape 4"/>
          <p:cNvSpPr/>
          <p:nvPr/>
        </p:nvSpPr>
        <p:spPr>
          <a:xfrm>
            <a:off x="7272000" y="1687116"/>
            <a:ext cx="10260000" cy="7825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marL="399960" indent="-399600">
              <a:lnSpc>
                <a:spcPts val="5601"/>
              </a:lnSpc>
            </a:pP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(一)</a:t>
            </a:r>
            <a:r>
              <a:rPr lang="en-US" sz="4000" b="1" strike="noStrike" spc="-1" dirty="0" err="1">
                <a:solidFill>
                  <a:srgbClr val="660033"/>
                </a:solidFill>
                <a:latin typeface="微軟正黑體"/>
                <a:ea typeface="微軟正黑體"/>
              </a:rPr>
              <a:t>失眠狀況</a:t>
            </a: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:</a:t>
            </a:r>
            <a:endParaRPr lang="en-US" sz="4000" b="0" strike="noStrike" spc="-1" dirty="0">
              <a:latin typeface="Arial"/>
            </a:endParaRPr>
          </a:p>
          <a:p>
            <a:pPr>
              <a:lnSpc>
                <a:spcPts val="5601"/>
              </a:lnSpc>
            </a:pP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1.何時開始、持續多久?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ts val="5601"/>
              </a:lnSpc>
            </a:pP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2.較易失眠情形描述-</a:t>
            </a:r>
            <a:r>
              <a:rPr dirty="0"/>
              <a:t/>
            </a:r>
            <a:br>
              <a:rPr dirty="0"/>
            </a:b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    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ex:有壓力或心事、身體不適時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ts val="5601"/>
              </a:lnSpc>
            </a:pP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3.生活型態描述-</a:t>
            </a:r>
            <a:r>
              <a:rPr dirty="0"/>
              <a:t/>
            </a:r>
            <a:br>
              <a:rPr dirty="0"/>
            </a:b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    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ex:輪班或夜班工作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ts val="5601"/>
              </a:lnSpc>
            </a:pP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4.失眠型態描述-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ts val="5601"/>
              </a:lnSpc>
            </a:pP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    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ex:入睡困難、睡眠中斷、早醒、多夢、惡夢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ts val="5601"/>
              </a:lnSpc>
            </a:pP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5.白天精神與工作表現如何?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ts val="5601"/>
              </a:lnSpc>
            </a:pP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6.白天睡眠狀況描述-</a:t>
            </a:r>
            <a:r>
              <a:rPr dirty="0"/>
              <a:t/>
            </a:r>
            <a:br>
              <a:rPr dirty="0"/>
            </a:b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    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ex:午睡、補眠、晚起等</a:t>
            </a:r>
            <a:endParaRPr lang="en-US" sz="3600" b="0" strike="noStrike" spc="-1" dirty="0">
              <a:latin typeface="Arial"/>
            </a:endParaRPr>
          </a:p>
        </p:txBody>
      </p:sp>
      <p:pic>
        <p:nvPicPr>
          <p:cNvPr id="269" name="圖片 4"/>
          <p:cNvPicPr/>
          <p:nvPr/>
        </p:nvPicPr>
        <p:blipFill>
          <a:blip r:embed="rId2"/>
          <a:stretch/>
        </p:blipFill>
        <p:spPr>
          <a:xfrm>
            <a:off x="1035000" y="4049280"/>
            <a:ext cx="5371920" cy="3580920"/>
          </a:xfrm>
          <a:prstGeom prst="rect">
            <a:avLst/>
          </a:prstGeom>
          <a:ln>
            <a:noFill/>
          </a:ln>
        </p:spPr>
      </p:pic>
      <p:sp>
        <p:nvSpPr>
          <p:cNvPr id="7" name="文字方塊 6"/>
          <p:cNvSpPr txBox="1"/>
          <p:nvPr/>
        </p:nvSpPr>
        <p:spPr>
          <a:xfrm>
            <a:off x="8077200" y="97917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14</a:t>
            </a:r>
            <a:endParaRPr lang="zh-TW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C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CustomShape 1"/>
          <p:cNvSpPr/>
          <p:nvPr/>
        </p:nvSpPr>
        <p:spPr>
          <a:xfrm>
            <a:off x="6988680" y="0"/>
            <a:ext cx="11298960" cy="1028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2" name="CustomShape 2"/>
          <p:cNvSpPr/>
          <p:nvPr/>
        </p:nvSpPr>
        <p:spPr>
          <a:xfrm>
            <a:off x="7394040" y="504000"/>
            <a:ext cx="5781960" cy="853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ts val="6721"/>
              </a:lnSpc>
            </a:pPr>
            <a:r>
              <a:rPr lang="en-US" sz="4000" b="0" strike="noStrike" spc="559" dirty="0" err="1">
                <a:solidFill>
                  <a:srgbClr val="000000"/>
                </a:solidFill>
                <a:latin typeface="微軟正黑體"/>
                <a:ea typeface="微軟正黑體"/>
              </a:rPr>
              <a:t>向醫師說明清楚</a:t>
            </a:r>
            <a:endParaRPr lang="en-US" sz="4000" b="0" strike="noStrike" spc="-1" dirty="0">
              <a:latin typeface="Arial"/>
            </a:endParaRPr>
          </a:p>
        </p:txBody>
      </p:sp>
      <p:sp>
        <p:nvSpPr>
          <p:cNvPr id="273" name="CustomShape 3"/>
          <p:cNvSpPr/>
          <p:nvPr/>
        </p:nvSpPr>
        <p:spPr>
          <a:xfrm>
            <a:off x="-9720" y="2048760"/>
            <a:ext cx="6997680" cy="73044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000" b="0" strike="noStrike" spc="123">
                <a:solidFill>
                  <a:srgbClr val="FFFFFF"/>
                </a:solidFill>
                <a:latin typeface="微軟正黑體"/>
                <a:ea typeface="微軟正黑體"/>
              </a:rPr>
              <a:t>能力二清楚表達自己身體狀況</a:t>
            </a:r>
            <a:endParaRPr lang="en-US" sz="4000" b="0" strike="noStrike" spc="-1">
              <a:latin typeface="Arial"/>
            </a:endParaRPr>
          </a:p>
        </p:txBody>
      </p:sp>
      <p:sp>
        <p:nvSpPr>
          <p:cNvPr id="274" name="CustomShape 4"/>
          <p:cNvSpPr/>
          <p:nvPr/>
        </p:nvSpPr>
        <p:spPr>
          <a:xfrm>
            <a:off x="7315200" y="1790640"/>
            <a:ext cx="10260000" cy="79406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marL="399960" indent="-399600">
              <a:lnSpc>
                <a:spcPct val="150000"/>
              </a:lnSpc>
            </a:pP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(二)</a:t>
            </a:r>
            <a:r>
              <a:rPr lang="en-US" sz="4000" b="1" strike="noStrike" spc="-1" dirty="0" err="1">
                <a:solidFill>
                  <a:srgbClr val="660033"/>
                </a:solidFill>
                <a:latin typeface="微軟正黑體"/>
                <a:ea typeface="微軟正黑體"/>
              </a:rPr>
              <a:t>特殊體質</a:t>
            </a: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:</a:t>
            </a:r>
            <a:endParaRPr lang="en-US" sz="40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      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有無藥品或食物過敏史，以及特殊飲食習慣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。</a:t>
            </a:r>
            <a:r>
              <a:rPr dirty="0"/>
              <a:t/>
            </a:r>
            <a:br>
              <a:rPr dirty="0"/>
            </a:b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      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如有吸菸或喝酒習慣請主動告知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。</a:t>
            </a:r>
            <a:r>
              <a:rPr dirty="0"/>
              <a:t/>
            </a:r>
            <a:br>
              <a:rPr dirty="0"/>
            </a:b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(三)</a:t>
            </a:r>
            <a:r>
              <a:rPr lang="en-US" sz="4000" b="1" strike="noStrike" spc="-1" dirty="0" err="1">
                <a:solidFill>
                  <a:srgbClr val="660033"/>
                </a:solidFill>
                <a:latin typeface="微軟正黑體"/>
                <a:ea typeface="微軟正黑體"/>
              </a:rPr>
              <a:t>過去病史</a:t>
            </a: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：</a:t>
            </a:r>
            <a:r>
              <a:rPr dirty="0"/>
              <a:t/>
            </a:r>
            <a:br>
              <a:rPr dirty="0"/>
            </a:br>
            <a:r>
              <a:rPr lang="en-US" sz="4000" b="1" strike="noStrike" spc="-1" dirty="0">
                <a:solidFill>
                  <a:srgbClr val="660033"/>
                </a:solidFill>
                <a:latin typeface="Arial"/>
                <a:ea typeface="標楷體"/>
              </a:rPr>
              <a:t>     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曾經發生過的疾病，包含各種身體或心理疾病</a:t>
            </a:r>
            <a:r>
              <a:rPr dirty="0"/>
              <a:t/>
            </a:r>
            <a:br>
              <a:rPr dirty="0"/>
            </a:b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      、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家族性或遺傳性疾病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。</a:t>
            </a:r>
            <a:r>
              <a:rPr dirty="0"/>
              <a:t/>
            </a:r>
            <a:br>
              <a:rPr dirty="0"/>
            </a:b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(四)</a:t>
            </a:r>
            <a:r>
              <a:rPr lang="en-US" sz="4000" b="1" strike="noStrike" spc="-1" dirty="0" err="1" smtClean="0">
                <a:solidFill>
                  <a:srgbClr val="660033"/>
                </a:solidFill>
                <a:latin typeface="微軟正黑體"/>
                <a:ea typeface="微軟正黑體"/>
              </a:rPr>
              <a:t>使用中</a:t>
            </a:r>
            <a:r>
              <a:rPr lang="zh-TW" altLang="en-US" sz="4000" b="1" strike="noStrike" spc="-1" dirty="0" smtClean="0">
                <a:solidFill>
                  <a:srgbClr val="660033"/>
                </a:solidFill>
                <a:latin typeface="微軟正黑體"/>
                <a:ea typeface="微軟正黑體"/>
              </a:rPr>
              <a:t>的</a:t>
            </a:r>
            <a:r>
              <a:rPr lang="en-US" sz="4000" b="1" strike="noStrike" spc="-1" dirty="0" smtClean="0">
                <a:solidFill>
                  <a:srgbClr val="660033"/>
                </a:solidFill>
                <a:latin typeface="微軟正黑體"/>
                <a:ea typeface="微軟正黑體"/>
              </a:rPr>
              <a:t>藥</a:t>
            </a:r>
            <a:r>
              <a:rPr lang="zh-TW" altLang="en-US" sz="4000" b="1" strike="noStrike" spc="-1" dirty="0" smtClean="0">
                <a:solidFill>
                  <a:srgbClr val="660033"/>
                </a:solidFill>
                <a:latin typeface="微軟正黑體"/>
                <a:ea typeface="微軟正黑體"/>
              </a:rPr>
              <a:t>品</a:t>
            </a:r>
            <a:r>
              <a:rPr lang="en-US" sz="4000" b="1" strike="noStrike" spc="-1" dirty="0" smtClean="0">
                <a:solidFill>
                  <a:srgbClr val="660033"/>
                </a:solidFill>
                <a:latin typeface="微軟正黑體"/>
                <a:ea typeface="微軟正黑體"/>
              </a:rPr>
              <a:t>：</a:t>
            </a:r>
            <a:r>
              <a:rPr dirty="0"/>
              <a:t/>
            </a:r>
            <a:br>
              <a:rPr dirty="0"/>
            </a:br>
            <a:r>
              <a:rPr lang="en-US" sz="4000" b="1" strike="noStrike" spc="-1" dirty="0">
                <a:solidFill>
                  <a:srgbClr val="660033"/>
                </a:solidFill>
                <a:latin typeface="Arial"/>
                <a:ea typeface="標楷體"/>
              </a:rPr>
              <a:t>     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目前正在使用的藥品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(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安眠藥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)，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包含中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(西)藥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       、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其他精神或神經科用藥或保健食品</a:t>
            </a:r>
            <a:r>
              <a:rPr 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。</a:t>
            </a:r>
            <a:endParaRPr lang="en-US" sz="3600" b="0" strike="noStrike" spc="-1" dirty="0">
              <a:latin typeface="Arial"/>
            </a:endParaRPr>
          </a:p>
        </p:txBody>
      </p:sp>
      <p:pic>
        <p:nvPicPr>
          <p:cNvPr id="275" name="Picture 2"/>
          <p:cNvPicPr/>
          <p:nvPr/>
        </p:nvPicPr>
        <p:blipFill>
          <a:blip r:embed="rId2"/>
          <a:srcRect l="2812" r="10174" b="18220"/>
          <a:stretch/>
        </p:blipFill>
        <p:spPr>
          <a:xfrm>
            <a:off x="829800" y="4077360"/>
            <a:ext cx="5781960" cy="3619080"/>
          </a:xfrm>
          <a:prstGeom prst="rect">
            <a:avLst/>
          </a:prstGeom>
          <a:ln>
            <a:noFill/>
          </a:ln>
        </p:spPr>
      </p:pic>
      <p:sp>
        <p:nvSpPr>
          <p:cNvPr id="7" name="文字方塊 6"/>
          <p:cNvSpPr txBox="1"/>
          <p:nvPr/>
        </p:nvSpPr>
        <p:spPr>
          <a:xfrm>
            <a:off x="8077200" y="97917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15</a:t>
            </a:r>
            <a:endParaRPr lang="zh-TW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C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CustomShape 1"/>
          <p:cNvSpPr/>
          <p:nvPr/>
        </p:nvSpPr>
        <p:spPr>
          <a:xfrm>
            <a:off x="6988680" y="0"/>
            <a:ext cx="11298960" cy="10286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9" name="CustomShape 3"/>
          <p:cNvSpPr/>
          <p:nvPr/>
        </p:nvSpPr>
        <p:spPr>
          <a:xfrm>
            <a:off x="-9720" y="2048760"/>
            <a:ext cx="6997680" cy="73044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000" b="0" strike="noStrike" spc="123">
                <a:solidFill>
                  <a:srgbClr val="FFFFFF"/>
                </a:solidFill>
                <a:latin typeface="微軟正黑體"/>
                <a:ea typeface="微軟正黑體"/>
              </a:rPr>
              <a:t>能力二清楚表達自己身體狀況</a:t>
            </a:r>
            <a:endParaRPr lang="en-US" sz="4000" b="0" strike="noStrike" spc="-1">
              <a:latin typeface="Arial"/>
            </a:endParaRPr>
          </a:p>
        </p:txBody>
      </p:sp>
      <p:sp>
        <p:nvSpPr>
          <p:cNvPr id="280" name="CustomShape 4"/>
          <p:cNvSpPr/>
          <p:nvPr/>
        </p:nvSpPr>
        <p:spPr>
          <a:xfrm>
            <a:off x="7324801" y="1056327"/>
            <a:ext cx="10613776" cy="89562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marL="399960" indent="-399600">
              <a:lnSpc>
                <a:spcPct val="150000"/>
              </a:lnSpc>
            </a:pP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(五)</a:t>
            </a:r>
            <a:r>
              <a:rPr lang="en-US" sz="4000" b="1" strike="noStrike" spc="-1" dirty="0" err="1">
                <a:solidFill>
                  <a:srgbClr val="660033"/>
                </a:solidFill>
                <a:latin typeface="微軟正黑體"/>
                <a:ea typeface="微軟正黑體"/>
              </a:rPr>
              <a:t>工作特質</a:t>
            </a: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：</a:t>
            </a:r>
            <a:r>
              <a:rPr dirty="0"/>
              <a:t/>
            </a:r>
            <a:br>
              <a:rPr dirty="0"/>
            </a:br>
            <a:r>
              <a:rPr lang="en-US" sz="4000" b="1" strike="noStrike" spc="-1" dirty="0">
                <a:solidFill>
                  <a:srgbClr val="660033"/>
                </a:solidFill>
                <a:latin typeface="Arial"/>
                <a:ea typeface="標楷體"/>
              </a:rPr>
              <a:t>  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是否需要開車或從事操作機械等需要專注力的</a:t>
            </a:r>
            <a:r>
              <a:rPr dirty="0"/>
              <a:t/>
            </a:r>
            <a:br>
              <a:rPr dirty="0"/>
            </a:b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   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工作，以及近期是否要考試等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 。 </a:t>
            </a:r>
            <a:endParaRPr lang="en-US" sz="3600" b="0" strike="noStrike" spc="-1" dirty="0">
              <a:latin typeface="Arial"/>
            </a:endParaRPr>
          </a:p>
          <a:p>
            <a:pPr marL="399960" indent="-399600">
              <a:lnSpc>
                <a:spcPct val="150000"/>
              </a:lnSpc>
            </a:pP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(六)</a:t>
            </a:r>
            <a:r>
              <a:rPr lang="en-US" sz="4000" b="1" strike="noStrike" spc="-1" dirty="0" err="1">
                <a:solidFill>
                  <a:srgbClr val="660033"/>
                </a:solidFill>
                <a:latin typeface="微軟正黑體"/>
                <a:ea typeface="微軟正黑體"/>
              </a:rPr>
              <a:t>懷孕</a:t>
            </a: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(</a:t>
            </a:r>
            <a:r>
              <a:rPr lang="en-US" sz="4000" b="1" strike="noStrike" spc="-1" dirty="0" err="1">
                <a:solidFill>
                  <a:srgbClr val="660033"/>
                </a:solidFill>
                <a:latin typeface="微軟正黑體"/>
                <a:ea typeface="微軟正黑體"/>
              </a:rPr>
              <a:t>或哺乳</a:t>
            </a: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)：</a:t>
            </a:r>
            <a:endParaRPr lang="en-US" sz="4000" b="0" strike="noStrike" spc="-1" dirty="0">
              <a:latin typeface="Arial"/>
            </a:endParaRPr>
          </a:p>
          <a:p>
            <a:pPr marL="399960" indent="-399600">
              <a:lnSpc>
                <a:spcPct val="150000"/>
              </a:lnSpc>
            </a:pP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       </a:t>
            </a:r>
            <a:r>
              <a:rPr lang="zh-TW" altLang="en-US" sz="3600" b="1" spc="-1" dirty="0">
                <a:solidFill>
                  <a:srgbClr val="000000"/>
                </a:solidFill>
                <a:latin typeface="微軟正黑體"/>
                <a:ea typeface="微軟正黑體"/>
              </a:rPr>
              <a:t>女性</a:t>
            </a:r>
            <a:r>
              <a:rPr lang="en-US" sz="3600" b="1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告知是否懷孕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、</a:t>
            </a:r>
            <a:r>
              <a:rPr lang="en-US" sz="3600" b="1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正準備懷孕或正在哺餵</a:t>
            </a:r>
            <a:r>
              <a:rPr lang="en-US" altLang="zh-TW" sz="3600" b="1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母乳</a:t>
            </a:r>
            <a:r>
              <a:rPr lang="en-US" altLang="zh-TW" sz="3600" b="1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。</a:t>
            </a:r>
            <a:r>
              <a:rPr 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    </a:t>
            </a:r>
            <a:endParaRPr lang="en-US" sz="3600" b="0" strike="noStrike" spc="-1" dirty="0">
              <a:latin typeface="Arial"/>
            </a:endParaRPr>
          </a:p>
          <a:p>
            <a:pPr marL="399960" indent="-399600">
              <a:lnSpc>
                <a:spcPct val="150000"/>
              </a:lnSpc>
            </a:pP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(七)</a:t>
            </a:r>
            <a:r>
              <a:rPr lang="en-US" sz="4000" b="1" strike="noStrike" spc="-1" dirty="0" err="1">
                <a:solidFill>
                  <a:srgbClr val="660033"/>
                </a:solidFill>
                <a:latin typeface="微軟正黑體"/>
                <a:ea typeface="微軟正黑體"/>
              </a:rPr>
              <a:t>打呼情形</a:t>
            </a: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：</a:t>
            </a:r>
            <a:r>
              <a:rPr dirty="0"/>
              <a:t/>
            </a:r>
            <a:br>
              <a:rPr dirty="0"/>
            </a:b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  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是否會因打呼而中斷睡眠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。</a:t>
            </a:r>
            <a:endParaRPr lang="en-US" sz="3600" b="0" strike="noStrike" spc="-1" dirty="0">
              <a:latin typeface="Arial"/>
            </a:endParaRPr>
          </a:p>
          <a:p>
            <a:pPr marL="399960" indent="-399600">
              <a:lnSpc>
                <a:spcPct val="150000"/>
              </a:lnSpc>
            </a:pP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(八</a:t>
            </a:r>
            <a:r>
              <a:rPr lang="en-US" sz="4000" b="1" strike="noStrike" spc="-1" dirty="0" smtClean="0">
                <a:solidFill>
                  <a:srgbClr val="660033"/>
                </a:solidFill>
                <a:latin typeface="微軟正黑體"/>
                <a:ea typeface="微軟正黑體"/>
              </a:rPr>
              <a:t>)</a:t>
            </a:r>
            <a:r>
              <a:rPr lang="zh-TW" altLang="en-US" sz="4000" b="1" strike="noStrike" spc="-1" dirty="0" smtClean="0">
                <a:solidFill>
                  <a:srgbClr val="660033"/>
                </a:solidFill>
                <a:latin typeface="微軟正黑體"/>
                <a:ea typeface="微軟正黑體"/>
              </a:rPr>
              <a:t>就診多提問</a:t>
            </a:r>
            <a:r>
              <a:rPr lang="en-US" sz="4000" b="1" strike="noStrike" spc="-1" dirty="0" smtClean="0">
                <a:solidFill>
                  <a:srgbClr val="660033"/>
                </a:solidFill>
                <a:latin typeface="微軟正黑體"/>
                <a:ea typeface="微軟正黑體"/>
              </a:rPr>
              <a:t>：</a:t>
            </a:r>
          </a:p>
          <a:p>
            <a:pPr marL="399960" indent="-399600">
              <a:lnSpc>
                <a:spcPct val="150000"/>
              </a:lnSpc>
            </a:pPr>
            <a:r>
              <a:rPr lang="zh-TW" altLang="en-US" sz="4000" b="1" spc="-1" dirty="0">
                <a:solidFill>
                  <a:srgbClr val="660033"/>
                </a:solidFill>
                <a:latin typeface="微軟正黑體"/>
                <a:ea typeface="微軟正黑體"/>
              </a:rPr>
              <a:t> </a:t>
            </a:r>
            <a:r>
              <a:rPr lang="zh-TW" altLang="en-US" sz="4000" b="1" spc="-1" dirty="0" smtClean="0">
                <a:solidFill>
                  <a:srgbClr val="660033"/>
                </a:solidFill>
                <a:latin typeface="微軟正黑體"/>
                <a:ea typeface="微軟正黑體"/>
              </a:rPr>
              <a:t>      </a:t>
            </a:r>
            <a:r>
              <a:rPr lang="zh-TW" altLang="zh-TW" sz="3600" b="1" dirty="0" smtClean="0"/>
              <a:t>執行</a:t>
            </a:r>
            <a:r>
              <a:rPr lang="zh-TW" altLang="zh-TW" sz="3600" b="1" dirty="0"/>
              <a:t>醫師所規劃之治療計畫</a:t>
            </a:r>
            <a:r>
              <a:rPr lang="zh-TW" altLang="zh-TW" sz="3600" b="1" dirty="0" smtClean="0"/>
              <a:t>時</a:t>
            </a:r>
            <a:r>
              <a:rPr lang="en-US" altLang="zh-TW" sz="3600" b="1" spc="-1" dirty="0">
                <a:solidFill>
                  <a:srgbClr val="000000"/>
                </a:solidFill>
                <a:latin typeface="微軟正黑體"/>
                <a:ea typeface="微軟正黑體"/>
              </a:rPr>
              <a:t>，</a:t>
            </a:r>
            <a:r>
              <a:rPr lang="zh-TW" altLang="zh-TW" sz="3600" b="1" dirty="0" smtClean="0"/>
              <a:t>平時</a:t>
            </a:r>
            <a:r>
              <a:rPr lang="zh-TW" altLang="zh-TW" sz="3600" b="1" dirty="0"/>
              <a:t>紀錄相關</a:t>
            </a:r>
            <a:r>
              <a:rPr lang="zh-TW" altLang="zh-TW" sz="3600" b="1" dirty="0" smtClean="0"/>
              <a:t>問</a:t>
            </a:r>
            <a:endParaRPr lang="en-US" altLang="zh-TW" sz="3600" b="1" dirty="0" smtClean="0"/>
          </a:p>
          <a:p>
            <a:pPr marL="399960" indent="-399600">
              <a:lnSpc>
                <a:spcPct val="150000"/>
              </a:lnSpc>
            </a:pPr>
            <a:r>
              <a:rPr lang="zh-TW" altLang="en-US" sz="3600" b="1" dirty="0"/>
              <a:t> </a:t>
            </a:r>
            <a:r>
              <a:rPr lang="zh-TW" altLang="en-US" sz="3600" b="1" dirty="0" smtClean="0"/>
              <a:t>      </a:t>
            </a:r>
            <a:r>
              <a:rPr lang="zh-TW" altLang="zh-TW" sz="3600" b="1" dirty="0" smtClean="0"/>
              <a:t>題</a:t>
            </a:r>
            <a:r>
              <a:rPr lang="en-US" altLang="zh-TW" sz="3600" b="1" spc="-1" dirty="0">
                <a:solidFill>
                  <a:srgbClr val="000000"/>
                </a:solidFill>
                <a:latin typeface="微軟正黑體"/>
                <a:ea typeface="微軟正黑體"/>
              </a:rPr>
              <a:t>，</a:t>
            </a:r>
            <a:r>
              <a:rPr lang="zh-TW" altLang="zh-TW" sz="3600" b="1" dirty="0" smtClean="0"/>
              <a:t>就診</a:t>
            </a:r>
            <a:r>
              <a:rPr lang="zh-TW" altLang="zh-TW" sz="3600" b="1" dirty="0"/>
              <a:t>時與醫師</a:t>
            </a:r>
            <a:r>
              <a:rPr lang="zh-TW" altLang="zh-TW" sz="3600" b="1" dirty="0" smtClean="0"/>
              <a:t>討論</a:t>
            </a:r>
            <a:r>
              <a:rPr lang="en-US" altLang="zh-TW" sz="3600" b="1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。</a:t>
            </a:r>
            <a:endParaRPr lang="en-US" sz="3600" b="0" strike="noStrike" spc="-1" dirty="0">
              <a:latin typeface="Arial"/>
            </a:endParaRPr>
          </a:p>
        </p:txBody>
      </p:sp>
      <p:pic>
        <p:nvPicPr>
          <p:cNvPr id="281" name="圖片 3"/>
          <p:cNvPicPr/>
          <p:nvPr/>
        </p:nvPicPr>
        <p:blipFill>
          <a:blip r:embed="rId2"/>
          <a:stretch/>
        </p:blipFill>
        <p:spPr>
          <a:xfrm>
            <a:off x="897120" y="4049280"/>
            <a:ext cx="5714640" cy="3809520"/>
          </a:xfrm>
          <a:prstGeom prst="rect">
            <a:avLst/>
          </a:prstGeom>
          <a:ln>
            <a:noFill/>
          </a:ln>
        </p:spPr>
      </p:pic>
      <p:sp>
        <p:nvSpPr>
          <p:cNvPr id="283" name="CustomShape 6"/>
          <p:cNvSpPr/>
          <p:nvPr/>
        </p:nvSpPr>
        <p:spPr>
          <a:xfrm>
            <a:off x="7324801" y="141052"/>
            <a:ext cx="5781960" cy="853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ts val="6721"/>
              </a:lnSpc>
            </a:pPr>
            <a:r>
              <a:rPr lang="en-US" sz="4000" b="0" strike="noStrike" spc="559" dirty="0" err="1">
                <a:solidFill>
                  <a:srgbClr val="000000"/>
                </a:solidFill>
                <a:latin typeface="微軟正黑體"/>
                <a:ea typeface="微軟正黑體"/>
              </a:rPr>
              <a:t>向醫師說明清楚</a:t>
            </a:r>
            <a:endParaRPr lang="en-US" sz="4000" b="0" strike="noStrike" spc="-1" dirty="0">
              <a:latin typeface="Arial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8135888" y="9827959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16</a:t>
            </a:r>
            <a:endParaRPr lang="zh-TW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16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CustomShape 1"/>
          <p:cNvSpPr/>
          <p:nvPr/>
        </p:nvSpPr>
        <p:spPr>
          <a:xfrm>
            <a:off x="6950880" y="0"/>
            <a:ext cx="11298960" cy="10286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9" name="CustomShape 2"/>
          <p:cNvSpPr/>
          <p:nvPr/>
        </p:nvSpPr>
        <p:spPr>
          <a:xfrm>
            <a:off x="829800" y="3034440"/>
            <a:ext cx="5781960" cy="85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ts val="6721"/>
              </a:lnSpc>
            </a:pPr>
            <a:r>
              <a:rPr lang="en-US" sz="6000" b="1" strike="noStrike" spc="-1">
                <a:solidFill>
                  <a:srgbClr val="FFFFFF"/>
                </a:solidFill>
                <a:latin typeface="微軟正黑體"/>
                <a:ea typeface="微軟正黑體"/>
              </a:rPr>
              <a:t>安眠藥適用對象</a:t>
            </a:r>
            <a:endParaRPr lang="en-US" sz="6000" b="0" strike="noStrike" spc="-1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7470360" y="2390040"/>
            <a:ext cx="10260000" cy="56040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ts val="4955"/>
              </a:lnSpc>
            </a:pPr>
            <a:r>
              <a:rPr lang="en-US" sz="4000" b="1" strike="noStrike" spc="15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1.「短效」型</a:t>
            </a:r>
            <a:endParaRPr lang="en-US" sz="4000" b="1" strike="noStrike" spc="-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955"/>
              </a:lnSpc>
            </a:pPr>
            <a:r>
              <a:rPr lang="en-US" sz="3600" b="1" strike="noStrike" spc="15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en-US" sz="3600" b="1" strike="noStrike" spc="151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主要適用於入睡困難，可幫助入睡</a:t>
            </a:r>
            <a:r>
              <a:rPr lang="en-US" sz="3600" b="1" strike="noStrike" spc="15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sz="3600" b="1" strike="noStrike" spc="-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955"/>
              </a:lnSpc>
            </a:pPr>
            <a:endParaRPr lang="en-US" sz="3600" b="1" strike="noStrike" spc="-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955"/>
              </a:lnSpc>
            </a:pPr>
            <a:r>
              <a:rPr lang="en-US" sz="4000" b="1" strike="noStrike" spc="15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2.「中效」型</a:t>
            </a:r>
            <a:endParaRPr lang="en-US" sz="4000" b="1" strike="noStrike" spc="-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955"/>
              </a:lnSpc>
            </a:pPr>
            <a:r>
              <a:rPr lang="en-US" sz="3600" b="1" strike="noStrike" spc="15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en-US" sz="3600" b="1" strike="noStrike" spc="151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主要適用於淺眠或早醒的人可增加睡眠時間</a:t>
            </a:r>
            <a:endParaRPr lang="en-US" sz="3600" b="1" strike="noStrike" spc="-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955"/>
              </a:lnSpc>
            </a:pPr>
            <a:endParaRPr lang="en-US" sz="3600" b="1" strike="noStrike" spc="-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955"/>
              </a:lnSpc>
            </a:pPr>
            <a:r>
              <a:rPr lang="en-US" sz="4000" b="1" strike="noStrike" spc="15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3.「長效」型</a:t>
            </a:r>
            <a:endParaRPr lang="en-US" sz="4000" b="1" strike="noStrike" spc="-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955"/>
              </a:lnSpc>
            </a:pPr>
            <a:r>
              <a:rPr lang="en-US" sz="3600" b="1" strike="noStrike" spc="15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en-US" sz="3600" b="1" strike="noStrike" spc="151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用於治療無法維持睡眠時間及白天合併焦慮症</a:t>
            </a:r>
            <a:r>
              <a:rPr lang="en-US" sz="3600" b="1" strike="noStrike" spc="15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sz="3600" b="1" strike="noStrike" spc="-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3716"/>
              </a:lnSpc>
            </a:pPr>
            <a:endParaRPr lang="en-US" sz="3600" b="0" strike="noStrike" spc="-1" dirty="0">
              <a:latin typeface="Arial"/>
            </a:endParaRPr>
          </a:p>
        </p:txBody>
      </p:sp>
      <p:pic>
        <p:nvPicPr>
          <p:cNvPr id="311" name="Picture 5"/>
          <p:cNvPicPr/>
          <p:nvPr/>
        </p:nvPicPr>
        <p:blipFill>
          <a:blip r:embed="rId2"/>
          <a:stretch/>
        </p:blipFill>
        <p:spPr>
          <a:xfrm>
            <a:off x="668520" y="4686480"/>
            <a:ext cx="5781960" cy="3854520"/>
          </a:xfrm>
          <a:prstGeom prst="rect">
            <a:avLst/>
          </a:prstGeom>
          <a:ln>
            <a:noFill/>
          </a:ln>
        </p:spPr>
      </p:pic>
      <p:grpSp>
        <p:nvGrpSpPr>
          <p:cNvPr id="312" name="Group 4"/>
          <p:cNvGrpSpPr/>
          <p:nvPr/>
        </p:nvGrpSpPr>
        <p:grpSpPr>
          <a:xfrm>
            <a:off x="7153920" y="8115120"/>
            <a:ext cx="10981080" cy="1051920"/>
            <a:chOff x="7153920" y="8115120"/>
            <a:chExt cx="10981080" cy="1051920"/>
          </a:xfrm>
        </p:grpSpPr>
        <p:pic>
          <p:nvPicPr>
            <p:cNvPr id="313" name="Picture 6"/>
            <p:cNvPicPr/>
            <p:nvPr/>
          </p:nvPicPr>
          <p:blipFill>
            <a:blip r:embed="rId3"/>
            <a:stretch/>
          </p:blipFill>
          <p:spPr>
            <a:xfrm>
              <a:off x="7153920" y="8115120"/>
              <a:ext cx="1043640" cy="1051920"/>
            </a:xfrm>
            <a:prstGeom prst="rect">
              <a:avLst/>
            </a:prstGeom>
            <a:ln>
              <a:noFill/>
            </a:ln>
          </p:spPr>
        </p:pic>
        <p:sp>
          <p:nvSpPr>
            <p:cNvPr id="314" name="CustomShape 5"/>
            <p:cNvSpPr/>
            <p:nvPr/>
          </p:nvSpPr>
          <p:spPr>
            <a:xfrm>
              <a:off x="8197920" y="8115120"/>
              <a:ext cx="9937080" cy="10162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3600" b="1" strike="noStrike" spc="128">
                  <a:solidFill>
                    <a:srgbClr val="FF0000"/>
                  </a:solidFill>
                  <a:latin typeface="微軟正黑體"/>
                  <a:ea typeface="微軟正黑體"/>
                </a:rPr>
                <a:t>貼心提醒：</a:t>
              </a:r>
              <a:r>
                <a:t/>
              </a:r>
              <a:br/>
              <a:r>
                <a:rPr lang="en-US" sz="3600" b="1" strike="noStrike" spc="-1">
                  <a:solidFill>
                    <a:srgbClr val="000000"/>
                  </a:solidFill>
                  <a:latin typeface="微軟正黑體"/>
                  <a:ea typeface="微軟正黑體"/>
                </a:rPr>
                <a:t>老人應採用藥效短、劑量小的安眠藥</a:t>
              </a:r>
              <a:r>
                <a:rPr lang="en-US" sz="3600" b="1" strike="noStrike" spc="128">
                  <a:solidFill>
                    <a:srgbClr val="0000FF"/>
                  </a:solidFill>
                  <a:latin typeface="微軟正黑體"/>
                  <a:ea typeface="微軟正黑體"/>
                </a:rPr>
                <a:t>。</a:t>
              </a:r>
              <a:endParaRPr lang="en-US" sz="3600" b="0" strike="noStrike" spc="-1">
                <a:latin typeface="Arial"/>
              </a:endParaRPr>
            </a:p>
          </p:txBody>
        </p:sp>
      </p:grpSp>
      <p:grpSp>
        <p:nvGrpSpPr>
          <p:cNvPr id="10" name="Group 4"/>
          <p:cNvGrpSpPr/>
          <p:nvPr/>
        </p:nvGrpSpPr>
        <p:grpSpPr>
          <a:xfrm>
            <a:off x="6980968" y="379800"/>
            <a:ext cx="10854720" cy="1493280"/>
            <a:chOff x="7371000" y="-341280"/>
            <a:chExt cx="10854720" cy="1493280"/>
          </a:xfrm>
        </p:grpSpPr>
        <p:pic>
          <p:nvPicPr>
            <p:cNvPr id="11" name="Picture 6"/>
            <p:cNvPicPr/>
            <p:nvPr/>
          </p:nvPicPr>
          <p:blipFill>
            <a:blip r:embed="rId3"/>
            <a:stretch/>
          </p:blipFill>
          <p:spPr>
            <a:xfrm>
              <a:off x="7371000" y="-341280"/>
              <a:ext cx="1002600" cy="1467720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CustomShape 5"/>
            <p:cNvSpPr/>
            <p:nvPr/>
          </p:nvSpPr>
          <p:spPr>
            <a:xfrm>
              <a:off x="8288640" y="-341280"/>
              <a:ext cx="9937080" cy="149328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>
              <a:spAutoFit/>
            </a:bodyPr>
            <a:lstStyle/>
            <a:p>
              <a:pPr>
                <a:lnSpc>
                  <a:spcPts val="3920"/>
                </a:lnSpc>
              </a:pPr>
              <a:r>
                <a:rPr lang="en-US" sz="2800" b="0" strike="noStrike" spc="128" dirty="0" err="1">
                  <a:solidFill>
                    <a:srgbClr val="000000"/>
                  </a:solidFill>
                  <a:latin typeface="微軟正黑體"/>
                  <a:ea typeface="微軟正黑體"/>
                </a:rPr>
                <a:t>貼心提醒</a:t>
              </a:r>
              <a:r>
                <a:rPr lang="en-US" sz="2800" b="0" strike="noStrike" spc="128" dirty="0">
                  <a:solidFill>
                    <a:srgbClr val="000000"/>
                  </a:solidFill>
                  <a:latin typeface="微軟正黑體"/>
                  <a:ea typeface="微軟正黑體"/>
                </a:rPr>
                <a:t>：</a:t>
              </a:r>
              <a:r>
                <a:rPr dirty="0"/>
                <a:t/>
              </a:r>
              <a:br>
                <a:rPr dirty="0"/>
              </a:br>
              <a:r>
                <a:rPr lang="en-US" sz="2800" b="0" strike="noStrike" spc="128" dirty="0" err="1">
                  <a:solidFill>
                    <a:srgbClr val="000000"/>
                  </a:solidFill>
                  <a:latin typeface="微軟正黑體"/>
                  <a:ea typeface="微軟正黑體"/>
                </a:rPr>
                <a:t>領安眠藥時，請看清楚藥袋標示、仿單（藥品使用說明書）及用藥指導單張並請攜帶健保卡</a:t>
              </a:r>
              <a:r>
                <a:rPr lang="en-US" sz="2800" b="0" strike="noStrike" spc="128" dirty="0">
                  <a:solidFill>
                    <a:srgbClr val="000000"/>
                  </a:solidFill>
                  <a:latin typeface="微軟正黑體"/>
                  <a:ea typeface="微軟正黑體"/>
                </a:rPr>
                <a:t>(</a:t>
              </a:r>
              <a:r>
                <a:rPr lang="en-US" sz="2800" b="0" strike="noStrike" spc="128" dirty="0" err="1">
                  <a:solidFill>
                    <a:srgbClr val="000000"/>
                  </a:solidFill>
                  <a:latin typeface="微軟正黑體"/>
                  <a:ea typeface="微軟正黑體"/>
                </a:rPr>
                <a:t>或身分證明文件</a:t>
              </a:r>
              <a:r>
                <a:rPr lang="en-US" sz="2800" b="0" strike="noStrike" spc="128" dirty="0">
                  <a:solidFill>
                    <a:srgbClr val="000000"/>
                  </a:solidFill>
                  <a:latin typeface="微軟正黑體"/>
                  <a:ea typeface="微軟正黑體"/>
                </a:rPr>
                <a:t>)。</a:t>
              </a:r>
              <a:endParaRPr lang="en-US" sz="2800" b="0" strike="noStrike" spc="-1" dirty="0">
                <a:latin typeface="Arial"/>
              </a:endParaRPr>
            </a:p>
          </p:txBody>
        </p:sp>
      </p:grpSp>
      <p:sp>
        <p:nvSpPr>
          <p:cNvPr id="13" name="文字方塊 12"/>
          <p:cNvSpPr txBox="1"/>
          <p:nvPr/>
        </p:nvSpPr>
        <p:spPr>
          <a:xfrm>
            <a:off x="8077200" y="97917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17</a:t>
            </a:r>
            <a:endParaRPr lang="zh-TW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A6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CustomShape 1"/>
          <p:cNvSpPr/>
          <p:nvPr/>
        </p:nvSpPr>
        <p:spPr>
          <a:xfrm>
            <a:off x="6988680" y="0"/>
            <a:ext cx="11298960" cy="1028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CustomShape 2"/>
          <p:cNvSpPr/>
          <p:nvPr/>
        </p:nvSpPr>
        <p:spPr>
          <a:xfrm>
            <a:off x="-9720" y="2048760"/>
            <a:ext cx="6997680" cy="72972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000" b="0" strike="noStrike" spc="123">
                <a:solidFill>
                  <a:srgbClr val="FFFFFF"/>
                </a:solidFill>
                <a:latin typeface="微軟正黑體"/>
                <a:ea typeface="微軟正黑體"/>
              </a:rPr>
              <a:t>能力三 看清楚藥品標示</a:t>
            </a:r>
            <a:endParaRPr lang="en-US" sz="4000" b="0" strike="noStrike" spc="-1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7344000" y="823020"/>
            <a:ext cx="5781960" cy="8532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ts val="6721"/>
              </a:lnSpc>
            </a:pPr>
            <a:r>
              <a:rPr lang="en-US" sz="4000" b="0" strike="noStrike" spc="559" dirty="0" err="1">
                <a:solidFill>
                  <a:srgbClr val="FFFFFF"/>
                </a:solidFill>
                <a:latin typeface="微軟正黑體"/>
                <a:ea typeface="微軟正黑體"/>
              </a:rPr>
              <a:t>領安眠藥時看清楚</a:t>
            </a:r>
            <a:endParaRPr lang="en-US" sz="4000" b="0" strike="noStrike" spc="-1" dirty="0">
              <a:latin typeface="Arial"/>
            </a:endParaRPr>
          </a:p>
        </p:txBody>
      </p:sp>
      <p:pic>
        <p:nvPicPr>
          <p:cNvPr id="287" name="Picture 2"/>
          <p:cNvPicPr/>
          <p:nvPr/>
        </p:nvPicPr>
        <p:blipFill>
          <a:blip r:embed="rId2"/>
          <a:stretch/>
        </p:blipFill>
        <p:spPr>
          <a:xfrm>
            <a:off x="900360" y="4079880"/>
            <a:ext cx="5500080" cy="3668760"/>
          </a:xfrm>
          <a:prstGeom prst="rect">
            <a:avLst/>
          </a:prstGeom>
          <a:ln>
            <a:noFill/>
          </a:ln>
        </p:spPr>
      </p:pic>
      <p:sp>
        <p:nvSpPr>
          <p:cNvPr id="291" name="CustomShape 6"/>
          <p:cNvSpPr/>
          <p:nvPr/>
        </p:nvSpPr>
        <p:spPr>
          <a:xfrm>
            <a:off x="7371000" y="1831132"/>
            <a:ext cx="10917000" cy="81253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marL="399960" indent="-399600">
              <a:lnSpc>
                <a:spcPct val="150000"/>
              </a:lnSpc>
            </a:pP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(一)</a:t>
            </a:r>
            <a:r>
              <a:rPr lang="en-US" sz="4000" b="1" strike="noStrike" spc="-1" dirty="0" err="1">
                <a:solidFill>
                  <a:srgbClr val="660033"/>
                </a:solidFill>
                <a:latin typeface="微軟正黑體"/>
                <a:ea typeface="微軟正黑體"/>
              </a:rPr>
              <a:t>基本資料</a:t>
            </a: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：</a:t>
            </a:r>
            <a:r>
              <a:rPr dirty="0"/>
              <a:t/>
            </a:r>
            <a:br>
              <a:rPr dirty="0"/>
            </a:b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   </a:t>
            </a:r>
            <a:r>
              <a:rPr lang="en-US" sz="3600" b="1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領到藥時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，</a:t>
            </a:r>
            <a:r>
              <a:rPr lang="en-US" sz="3600" b="1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先核對藥袋上姓名與年齡是否</a:t>
            </a:r>
            <a:r>
              <a:rPr lang="en-US" altLang="zh-TW" sz="3600" b="1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正確</a:t>
            </a:r>
            <a:r>
              <a:rPr lang="en-US" altLang="zh-TW" sz="3600" b="1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。</a:t>
            </a:r>
            <a:r>
              <a:rPr 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    </a:t>
            </a:r>
            <a:endParaRPr lang="en-US" sz="3600" b="0" strike="noStrike" spc="-1" dirty="0" smtClean="0">
              <a:latin typeface="Arial"/>
            </a:endParaRPr>
          </a:p>
          <a:p>
            <a:pPr marL="399960" indent="-399600">
              <a:lnSpc>
                <a:spcPct val="150000"/>
              </a:lnSpc>
            </a:pPr>
            <a:r>
              <a:rPr lang="en-US" sz="4000" b="1" strike="noStrike" spc="-1" dirty="0" smtClean="0">
                <a:solidFill>
                  <a:srgbClr val="660033"/>
                </a:solidFill>
                <a:latin typeface="微軟正黑體"/>
                <a:ea typeface="微軟正黑體"/>
              </a:rPr>
              <a:t>(二)</a:t>
            </a:r>
            <a:r>
              <a:rPr lang="en-US" sz="4000" b="1" strike="noStrike" spc="-1" dirty="0" err="1" smtClean="0">
                <a:solidFill>
                  <a:srgbClr val="660033"/>
                </a:solidFill>
                <a:latin typeface="微軟正黑體"/>
                <a:ea typeface="微軟正黑體"/>
              </a:rPr>
              <a:t>藥品用法</a:t>
            </a:r>
            <a:r>
              <a:rPr lang="en-US" sz="4000" b="1" strike="noStrike" spc="-1" dirty="0" smtClean="0">
                <a:solidFill>
                  <a:srgbClr val="660033"/>
                </a:solidFill>
                <a:latin typeface="微軟正黑體"/>
                <a:ea typeface="微軟正黑體"/>
              </a:rPr>
              <a:t>：</a:t>
            </a:r>
            <a:endParaRPr lang="en-US" sz="4000" b="0" strike="noStrike" spc="-1" dirty="0" smtClean="0">
              <a:latin typeface="Arial"/>
            </a:endParaRPr>
          </a:p>
          <a:p>
            <a:pPr marL="399960" indent="-399600">
              <a:lnSpc>
                <a:spcPct val="150000"/>
              </a:lnSpc>
            </a:pPr>
            <a:r>
              <a:rPr 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       </a:t>
            </a:r>
            <a:r>
              <a:rPr lang="en-US" sz="3600" b="1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請依藥袋上劑量與時間服用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，</a:t>
            </a:r>
            <a:r>
              <a:rPr lang="en-US" sz="3600" b="1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勿自行增減藥</a:t>
            </a:r>
            <a:r>
              <a:rPr lang="en-US" altLang="zh-TW" sz="3600" b="1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量</a:t>
            </a:r>
            <a:r>
              <a:rPr lang="en-US" altLang="zh-TW" sz="3600" b="1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。</a:t>
            </a:r>
            <a:r>
              <a:rPr 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   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(三)</a:t>
            </a:r>
            <a:r>
              <a:rPr lang="en-US" sz="4000" b="1" strike="noStrike" spc="-1" dirty="0" err="1">
                <a:solidFill>
                  <a:srgbClr val="660033"/>
                </a:solidFill>
                <a:latin typeface="微軟正黑體"/>
                <a:ea typeface="微軟正黑體"/>
              </a:rPr>
              <a:t>藥品適應症</a:t>
            </a: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：</a:t>
            </a:r>
            <a:r>
              <a:rPr dirty="0"/>
              <a:t/>
            </a:r>
            <a:br>
              <a:rPr dirty="0"/>
            </a:b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     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檢核自己的疾病或症狀是否有出現在藥袋上藥</a:t>
            </a:r>
            <a:r>
              <a:rPr dirty="0"/>
              <a:t/>
            </a:r>
            <a:br>
              <a:rPr dirty="0"/>
            </a:b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      </a:t>
            </a:r>
            <a:r>
              <a:rPr 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 </a:t>
            </a:r>
            <a:r>
              <a:rPr lang="en-US" sz="3600" b="1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品適應症的描述內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。 </a:t>
            </a:r>
            <a:r>
              <a:rPr 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/>
            </a:r>
            <a:br>
              <a:rPr 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</a:br>
            <a:r>
              <a:rPr lang="en-US" altLang="zh-TW" sz="4000" b="1" spc="-1" dirty="0">
                <a:solidFill>
                  <a:srgbClr val="660033"/>
                </a:solidFill>
                <a:latin typeface="微軟正黑體"/>
                <a:ea typeface="微軟正黑體"/>
              </a:rPr>
              <a:t>(</a:t>
            </a:r>
            <a:r>
              <a:rPr lang="zh-TW" altLang="en-US" sz="4000" b="1" spc="-1" dirty="0">
                <a:solidFill>
                  <a:srgbClr val="660033"/>
                </a:solidFill>
                <a:latin typeface="微軟正黑體"/>
                <a:ea typeface="微軟正黑體"/>
              </a:rPr>
              <a:t>四</a:t>
            </a:r>
            <a:r>
              <a:rPr lang="en-US" altLang="zh-TW" sz="4000" b="1" spc="-1" dirty="0">
                <a:solidFill>
                  <a:srgbClr val="660033"/>
                </a:solidFill>
                <a:latin typeface="微軟正黑體"/>
                <a:ea typeface="微軟正黑體"/>
              </a:rPr>
              <a:t>)</a:t>
            </a:r>
            <a:r>
              <a:rPr lang="zh-TW" altLang="en-US" sz="4000" b="1" spc="-1" dirty="0">
                <a:solidFill>
                  <a:srgbClr val="660033"/>
                </a:solidFill>
                <a:latin typeface="微軟正黑體"/>
                <a:ea typeface="微軟正黑體"/>
              </a:rPr>
              <a:t>藥品名稱和外觀：</a:t>
            </a:r>
            <a:r>
              <a:rPr lang="zh-TW" altLang="en-US" dirty="0">
                <a:solidFill>
                  <a:prstClr val="black"/>
                </a:solidFill>
              </a:rPr>
              <a:t/>
            </a:r>
            <a:br>
              <a:rPr lang="zh-TW" altLang="en-US" dirty="0">
                <a:solidFill>
                  <a:prstClr val="black"/>
                </a:solidFill>
              </a:rPr>
            </a:br>
            <a:r>
              <a:rPr lang="zh-TW" altLang="en-US" sz="4000" b="1" spc="-1" dirty="0">
                <a:solidFill>
                  <a:srgbClr val="660033"/>
                </a:solidFill>
                <a:latin typeface="微軟正黑體"/>
                <a:ea typeface="微軟正黑體"/>
              </a:rPr>
              <a:t>       </a:t>
            </a:r>
            <a:r>
              <a:rPr lang="zh-TW" altLang="en-US" sz="3600" b="1" spc="-1" dirty="0">
                <a:solidFill>
                  <a:srgbClr val="000000"/>
                </a:solidFill>
                <a:latin typeface="微軟正黑體"/>
                <a:ea typeface="微軟正黑體"/>
              </a:rPr>
              <a:t>藥品的形狀、顏色等是否與藥袋上的描述相符。</a:t>
            </a:r>
            <a:endParaRPr lang="en-US" sz="3600" b="0" strike="noStrike" spc="-1" dirty="0">
              <a:latin typeface="Arial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8077200" y="97917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18</a:t>
            </a:r>
            <a:endParaRPr lang="zh-TW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7B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Picture 6"/>
          <p:cNvPicPr/>
          <p:nvPr/>
        </p:nvPicPr>
        <p:blipFill>
          <a:blip r:embed="rId3"/>
          <a:srcRect l="3655" r="2546"/>
          <a:stretch/>
        </p:blipFill>
        <p:spPr>
          <a:xfrm>
            <a:off x="12333960" y="4995720"/>
            <a:ext cx="5423760" cy="3854520"/>
          </a:xfrm>
          <a:prstGeom prst="rect">
            <a:avLst/>
          </a:prstGeom>
          <a:ln>
            <a:noFill/>
          </a:ln>
        </p:spPr>
      </p:pic>
      <p:pic>
        <p:nvPicPr>
          <p:cNvPr id="175" name="Picture 7"/>
          <p:cNvPicPr/>
          <p:nvPr/>
        </p:nvPicPr>
        <p:blipFill>
          <a:blip r:embed="rId4"/>
          <a:srcRect l="4418" r="4418"/>
          <a:stretch/>
        </p:blipFill>
        <p:spPr>
          <a:xfrm>
            <a:off x="12333960" y="476280"/>
            <a:ext cx="5423760" cy="3967200"/>
          </a:xfrm>
          <a:prstGeom prst="rect">
            <a:avLst/>
          </a:prstGeom>
          <a:ln>
            <a:noFill/>
          </a:ln>
        </p:spPr>
      </p:pic>
      <p:grpSp>
        <p:nvGrpSpPr>
          <p:cNvPr id="176" name="Group 1"/>
          <p:cNvGrpSpPr/>
          <p:nvPr/>
        </p:nvGrpSpPr>
        <p:grpSpPr>
          <a:xfrm>
            <a:off x="272520" y="3693240"/>
            <a:ext cx="12045960" cy="2756768"/>
            <a:chOff x="272520" y="3693240"/>
            <a:chExt cx="12045960" cy="2756768"/>
          </a:xfrm>
        </p:grpSpPr>
        <p:sp>
          <p:nvSpPr>
            <p:cNvPr id="177" name="CustomShape 2"/>
            <p:cNvSpPr/>
            <p:nvPr/>
          </p:nvSpPr>
          <p:spPr>
            <a:xfrm>
              <a:off x="272520" y="3693240"/>
              <a:ext cx="12045960" cy="7311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>
              <a:spAutoFit/>
            </a:bodyPr>
            <a:lstStyle/>
            <a:p>
              <a:pPr algn="ctr">
                <a:lnSpc>
                  <a:spcPts val="5760"/>
                </a:lnSpc>
              </a:pPr>
              <a:r>
                <a:rPr lang="en-US" sz="4800" b="0" strike="noStrike" spc="143" dirty="0" err="1">
                  <a:solidFill>
                    <a:srgbClr val="FBF1EF"/>
                  </a:solidFill>
                  <a:latin typeface="微軟正黑體"/>
                  <a:ea typeface="微軟正黑體"/>
                </a:rPr>
                <a:t>認識失眠，認真找出原因，對症改善</a:t>
              </a:r>
              <a:endParaRPr lang="en-US" sz="4800" b="0" strike="noStrike" spc="-1" dirty="0">
                <a:latin typeface="Arial"/>
              </a:endParaRPr>
            </a:p>
          </p:txBody>
        </p:sp>
        <p:sp>
          <p:nvSpPr>
            <p:cNvPr id="178" name="CustomShape 3"/>
            <p:cNvSpPr/>
            <p:nvPr/>
          </p:nvSpPr>
          <p:spPr>
            <a:xfrm>
              <a:off x="272520" y="4972680"/>
              <a:ext cx="12045960" cy="147732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0" strike="noStrike" spc="318" dirty="0" err="1">
                  <a:solidFill>
                    <a:srgbClr val="FBF1EF"/>
                  </a:solidFill>
                  <a:latin typeface="微軟正黑體"/>
                  <a:ea typeface="微軟正黑體"/>
                </a:rPr>
                <a:t>若你有入睡困難或睡太短等問題，可參考本簡報</a:t>
              </a:r>
              <a:endParaRPr lang="en-US" sz="3200" b="0" strike="noStrike" spc="-1" dirty="0">
                <a:latin typeface="Arial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3200" b="0" strike="noStrike" spc="318" dirty="0" err="1">
                  <a:solidFill>
                    <a:srgbClr val="FBF1EF"/>
                  </a:solidFill>
                  <a:latin typeface="微軟正黑體"/>
                  <a:ea typeface="微軟正黑體"/>
                </a:rPr>
                <a:t>改變生活作息或尋求專業協助</a:t>
              </a:r>
              <a:endParaRPr lang="en-US" sz="3200" b="0" strike="noStrike" spc="-1" dirty="0">
                <a:latin typeface="Arial"/>
              </a:endParaRPr>
            </a:p>
          </p:txBody>
        </p:sp>
      </p:grpSp>
      <p:sp>
        <p:nvSpPr>
          <p:cNvPr id="179" name="CustomShape 4"/>
          <p:cNvSpPr/>
          <p:nvPr/>
        </p:nvSpPr>
        <p:spPr>
          <a:xfrm>
            <a:off x="3501360" y="2360520"/>
            <a:ext cx="5086800" cy="64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6000" b="0" strike="noStrike" spc="123">
                <a:solidFill>
                  <a:srgbClr val="FBF1EF"/>
                </a:solidFill>
                <a:latin typeface="Times New Roman"/>
                <a:ea typeface="微軟正黑體"/>
              </a:rPr>
              <a:t>PART 1</a:t>
            </a:r>
            <a:endParaRPr lang="en-US" sz="6000" b="0" strike="noStrike" spc="-1">
              <a:latin typeface="Arial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8077200" y="97917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solidFill>
                  <a:schemeClr val="bg1"/>
                </a:solidFill>
              </a:rPr>
              <a:t>1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A6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CustomShape 1"/>
          <p:cNvSpPr/>
          <p:nvPr/>
        </p:nvSpPr>
        <p:spPr>
          <a:xfrm>
            <a:off x="6988680" y="0"/>
            <a:ext cx="11298960" cy="10282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4" name="CustomShape 2"/>
          <p:cNvSpPr/>
          <p:nvPr/>
        </p:nvSpPr>
        <p:spPr>
          <a:xfrm>
            <a:off x="-9720" y="2048760"/>
            <a:ext cx="6997680" cy="72972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000" b="0" strike="noStrike" spc="123">
                <a:solidFill>
                  <a:srgbClr val="FFFFFF"/>
                </a:solidFill>
                <a:latin typeface="微軟正黑體"/>
                <a:ea typeface="微軟正黑體"/>
              </a:rPr>
              <a:t>能力三 看清楚藥品標示</a:t>
            </a:r>
            <a:endParaRPr lang="en-US" sz="4000" b="0" strike="noStrike" spc="-1">
              <a:latin typeface="Arial"/>
            </a:endParaRPr>
          </a:p>
        </p:txBody>
      </p:sp>
      <p:sp>
        <p:nvSpPr>
          <p:cNvPr id="295" name="CustomShape 3"/>
          <p:cNvSpPr/>
          <p:nvPr/>
        </p:nvSpPr>
        <p:spPr>
          <a:xfrm>
            <a:off x="7344000" y="246956"/>
            <a:ext cx="5781960" cy="8532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ts val="6721"/>
              </a:lnSpc>
            </a:pPr>
            <a:r>
              <a:rPr lang="en-US" sz="4000" b="0" strike="noStrike" spc="559" dirty="0" err="1">
                <a:solidFill>
                  <a:srgbClr val="FFFFFF"/>
                </a:solidFill>
                <a:latin typeface="微軟正黑體"/>
                <a:ea typeface="微軟正黑體"/>
              </a:rPr>
              <a:t>領安眠藥時看清楚</a:t>
            </a:r>
            <a:endParaRPr lang="en-US" sz="4000" b="0" strike="noStrike" spc="-1" dirty="0">
              <a:latin typeface="Arial"/>
            </a:endParaRPr>
          </a:p>
        </p:txBody>
      </p:sp>
      <p:pic>
        <p:nvPicPr>
          <p:cNvPr id="296" name="Picture 2"/>
          <p:cNvPicPr/>
          <p:nvPr/>
        </p:nvPicPr>
        <p:blipFill>
          <a:blip r:embed="rId2"/>
          <a:stretch/>
        </p:blipFill>
        <p:spPr>
          <a:xfrm>
            <a:off x="1438920" y="4305240"/>
            <a:ext cx="4687560" cy="3126960"/>
          </a:xfrm>
          <a:prstGeom prst="rect">
            <a:avLst/>
          </a:prstGeom>
          <a:ln>
            <a:noFill/>
          </a:ln>
        </p:spPr>
      </p:pic>
      <p:sp>
        <p:nvSpPr>
          <p:cNvPr id="297" name="CustomShape 4"/>
          <p:cNvSpPr/>
          <p:nvPr/>
        </p:nvSpPr>
        <p:spPr>
          <a:xfrm>
            <a:off x="7348680" y="1543100"/>
            <a:ext cx="10634040" cy="79406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strike="noStrike" spc="-1" dirty="0" smtClean="0">
                <a:solidFill>
                  <a:srgbClr val="660033"/>
                </a:solidFill>
                <a:latin typeface="微軟正黑體"/>
                <a:ea typeface="微軟正黑體"/>
              </a:rPr>
              <a:t>(</a:t>
            </a: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五)</a:t>
            </a:r>
            <a:r>
              <a:rPr lang="en-US" sz="4000" b="1" strike="noStrike" spc="-1" dirty="0" err="1">
                <a:solidFill>
                  <a:srgbClr val="660033"/>
                </a:solidFill>
                <a:latin typeface="微軟正黑體"/>
                <a:ea typeface="微軟正黑體"/>
              </a:rPr>
              <a:t>注意事項、副作用、警語</a:t>
            </a: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：</a:t>
            </a:r>
            <a:endParaRPr lang="en-US" sz="40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        </a:t>
            </a:r>
            <a:r>
              <a:rPr 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(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1)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看清楚藥袋上的注意事項，了解藥品使用後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               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可能產生的副作用或重要警訊、發生頻率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。 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        </a:t>
            </a:r>
            <a:r>
              <a:rPr 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(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2)</a:t>
            </a:r>
            <a:r>
              <a:rPr lang="en-US" sz="3600" b="1" strike="noStrike" spc="-1" dirty="0" err="1">
                <a:latin typeface="微軟正黑體"/>
                <a:ea typeface="微軟正黑體"/>
              </a:rPr>
              <a:t>服用安眠藥期間，避免開車、從事需要專注</a:t>
            </a:r>
            <a:r>
              <a:rPr b="1" dirty="0"/>
              <a:t/>
            </a:r>
            <a:br>
              <a:rPr b="1" dirty="0"/>
            </a:br>
            <a:r>
              <a:rPr lang="en-US" sz="3600" b="1" strike="noStrike" spc="-1" dirty="0">
                <a:latin typeface="微軟正黑體"/>
                <a:ea typeface="微軟正黑體"/>
              </a:rPr>
              <a:t>              </a:t>
            </a:r>
            <a:r>
              <a:rPr lang="en-US" sz="3600" b="1" strike="noStrike" spc="-1" dirty="0" err="1" smtClean="0">
                <a:latin typeface="微軟正黑體"/>
                <a:ea typeface="微軟正黑體"/>
              </a:rPr>
              <a:t>力的工作或操作危險的機械</a:t>
            </a:r>
            <a:r>
              <a:rPr lang="zh-TW" altLang="en-US" sz="3600" b="1" strike="noStrike" spc="-1" dirty="0" smtClean="0">
                <a:latin typeface="微軟正黑體"/>
                <a:ea typeface="微軟正黑體"/>
              </a:rPr>
              <a:t>。</a:t>
            </a:r>
            <a:endParaRPr lang="en-US" sz="3600" b="1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(六)</a:t>
            </a:r>
            <a:r>
              <a:rPr lang="en-US" sz="4000" b="1" strike="noStrike" spc="-1" dirty="0" err="1">
                <a:solidFill>
                  <a:srgbClr val="660033"/>
                </a:solidFill>
                <a:latin typeface="微軟正黑體"/>
                <a:ea typeface="微軟正黑體"/>
              </a:rPr>
              <a:t>使用天數</a:t>
            </a: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：</a:t>
            </a:r>
            <a:r>
              <a:rPr dirty="0"/>
              <a:t/>
            </a:r>
            <a:br>
              <a:rPr dirty="0"/>
            </a:b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       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核對藥品應該服用多久，並當場核對藥品總量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。 </a:t>
            </a:r>
            <a:r>
              <a:rPr dirty="0"/>
              <a:t/>
            </a:r>
            <a:br>
              <a:rPr dirty="0"/>
            </a:b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(七</a:t>
            </a:r>
            <a:r>
              <a:rPr lang="en-US" sz="4000" b="1" strike="noStrike" spc="-1" dirty="0" smtClean="0">
                <a:solidFill>
                  <a:srgbClr val="660033"/>
                </a:solidFill>
                <a:latin typeface="微軟正黑體"/>
                <a:ea typeface="微軟正黑體"/>
              </a:rPr>
              <a:t>)</a:t>
            </a:r>
            <a:r>
              <a:rPr lang="zh-TW" altLang="en-US" sz="4000" b="1" strike="noStrike" spc="-1" dirty="0" smtClean="0">
                <a:solidFill>
                  <a:srgbClr val="660033"/>
                </a:solidFill>
                <a:latin typeface="微軟正黑體"/>
                <a:ea typeface="微軟正黑體"/>
              </a:rPr>
              <a:t>注意</a:t>
            </a:r>
            <a:r>
              <a:rPr lang="en-US" sz="4000" b="1" strike="noStrike" spc="-1" dirty="0" err="1" smtClean="0">
                <a:solidFill>
                  <a:srgbClr val="660033"/>
                </a:solidFill>
                <a:latin typeface="微軟正黑體"/>
                <a:ea typeface="微軟正黑體"/>
              </a:rPr>
              <a:t>藥品保存方法與期限</a:t>
            </a:r>
            <a:r>
              <a:rPr lang="en-US" sz="4000" b="1" strike="noStrike" spc="-1" dirty="0" err="1">
                <a:solidFill>
                  <a:srgbClr val="660033"/>
                </a:solidFill>
                <a:latin typeface="微軟正黑體"/>
                <a:ea typeface="微軟正黑體"/>
              </a:rPr>
              <a:t>，</a:t>
            </a:r>
            <a:r>
              <a:rPr lang="en-US" sz="4000" b="1" strike="noStrike" spc="-1" dirty="0" err="1" smtClean="0">
                <a:solidFill>
                  <a:srgbClr val="660033"/>
                </a:solidFill>
                <a:latin typeface="微軟正黑體"/>
                <a:ea typeface="微軟正黑體"/>
              </a:rPr>
              <a:t>並放置於小孩</a:t>
            </a:r>
            <a:endParaRPr lang="en-US" sz="4000" b="1" strike="noStrike" spc="-1" dirty="0" smtClean="0">
              <a:solidFill>
                <a:srgbClr val="660033"/>
              </a:solidFill>
              <a:latin typeface="微軟正黑體"/>
              <a:ea typeface="微軟正黑體"/>
            </a:endParaRPr>
          </a:p>
          <a:p>
            <a:pPr>
              <a:lnSpc>
                <a:spcPct val="150000"/>
              </a:lnSpc>
            </a:pPr>
            <a:r>
              <a:rPr lang="zh-TW" altLang="en-US" sz="4000" b="1" spc="-1" dirty="0">
                <a:solidFill>
                  <a:srgbClr val="660033"/>
                </a:solidFill>
                <a:latin typeface="微軟正黑體"/>
                <a:ea typeface="微軟正黑體"/>
              </a:rPr>
              <a:t> </a:t>
            </a:r>
            <a:r>
              <a:rPr lang="zh-TW" altLang="en-US" sz="4000" b="1" spc="-1" dirty="0" smtClean="0">
                <a:solidFill>
                  <a:srgbClr val="660033"/>
                </a:solidFill>
                <a:latin typeface="微軟正黑體"/>
                <a:ea typeface="微軟正黑體"/>
              </a:rPr>
              <a:t>      </a:t>
            </a:r>
            <a:r>
              <a:rPr lang="en-US" sz="4000" b="1" strike="noStrike" spc="-1" dirty="0" err="1" smtClean="0">
                <a:solidFill>
                  <a:srgbClr val="660033"/>
                </a:solidFill>
                <a:latin typeface="微軟正黑體"/>
                <a:ea typeface="微軟正黑體"/>
              </a:rPr>
              <a:t>拿不到的地方</a:t>
            </a:r>
            <a:r>
              <a:rPr lang="zh-TW" altLang="en-US" sz="4000" b="1" strike="noStrike" spc="-1" dirty="0" smtClean="0">
                <a:solidFill>
                  <a:srgbClr val="660033"/>
                </a:solidFill>
                <a:latin typeface="微軟正黑體"/>
                <a:ea typeface="微軟正黑體"/>
              </a:rPr>
              <a:t>。</a:t>
            </a:r>
            <a:endParaRPr lang="en-US" sz="4000" b="0" strike="noStrike" spc="-1" dirty="0">
              <a:latin typeface="Arial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8077200" y="97917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19</a:t>
            </a:r>
            <a:endParaRPr lang="zh-TW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69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CustomShape 1"/>
          <p:cNvSpPr/>
          <p:nvPr/>
        </p:nvSpPr>
        <p:spPr>
          <a:xfrm>
            <a:off x="6944468" y="360"/>
            <a:ext cx="11298960" cy="10286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7" name="CustomShape 2"/>
          <p:cNvSpPr/>
          <p:nvPr/>
        </p:nvSpPr>
        <p:spPr>
          <a:xfrm>
            <a:off x="-9720" y="2048760"/>
            <a:ext cx="6997680" cy="73044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000" b="0" strike="noStrike" spc="123" dirty="0" err="1">
                <a:solidFill>
                  <a:srgbClr val="FFFFFF"/>
                </a:solidFill>
                <a:latin typeface="微軟正黑體"/>
                <a:ea typeface="微軟正黑體"/>
              </a:rPr>
              <a:t>能力四</a:t>
            </a:r>
            <a:r>
              <a:rPr lang="en-US" sz="4000" b="0" strike="noStrike" spc="123" dirty="0">
                <a:solidFill>
                  <a:srgbClr val="FFFFFF"/>
                </a:solidFill>
                <a:latin typeface="微軟正黑體"/>
                <a:ea typeface="微軟正黑體"/>
              </a:rPr>
              <a:t> </a:t>
            </a:r>
            <a:r>
              <a:rPr lang="en-US" sz="4000" b="0" strike="noStrike" spc="123" dirty="0" err="1">
                <a:solidFill>
                  <a:srgbClr val="FFFFFF"/>
                </a:solidFill>
                <a:latin typeface="微軟正黑體"/>
                <a:ea typeface="微軟正黑體"/>
              </a:rPr>
              <a:t>清楚用法時間</a:t>
            </a:r>
            <a:endParaRPr lang="en-US" sz="4000" b="0" strike="noStrike" spc="-1" dirty="0">
              <a:latin typeface="Arial"/>
            </a:endParaRPr>
          </a:p>
        </p:txBody>
      </p:sp>
      <p:sp>
        <p:nvSpPr>
          <p:cNvPr id="318" name="CustomShape 3"/>
          <p:cNvSpPr/>
          <p:nvPr/>
        </p:nvSpPr>
        <p:spPr>
          <a:xfrm>
            <a:off x="7376040" y="360693"/>
            <a:ext cx="5781960" cy="8592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ts val="6721"/>
              </a:lnSpc>
            </a:pPr>
            <a:r>
              <a:rPr lang="zh-TW" altLang="en-US" sz="4000" spc="559" dirty="0" smtClean="0">
                <a:solidFill>
                  <a:srgbClr val="FFFFFF"/>
                </a:solidFill>
                <a:latin typeface="微軟正黑體"/>
                <a:ea typeface="微軟正黑體"/>
              </a:rPr>
              <a:t>服用安眠藥前</a:t>
            </a:r>
            <a:r>
              <a:rPr lang="zh-TW" altLang="en-US" sz="4000" spc="559" dirty="0">
                <a:solidFill>
                  <a:srgbClr val="FFFFFF"/>
                </a:solidFill>
                <a:latin typeface="微軟正黑體"/>
                <a:ea typeface="微軟正黑體"/>
              </a:rPr>
              <a:t>要明白</a:t>
            </a:r>
            <a:endParaRPr lang="en-US" sz="4000" b="0" strike="noStrike" spc="-1" dirty="0">
              <a:latin typeface="Arial"/>
            </a:endParaRPr>
          </a:p>
        </p:txBody>
      </p:sp>
      <p:grpSp>
        <p:nvGrpSpPr>
          <p:cNvPr id="319" name="Group 4"/>
          <p:cNvGrpSpPr/>
          <p:nvPr/>
        </p:nvGrpSpPr>
        <p:grpSpPr>
          <a:xfrm>
            <a:off x="7019280" y="1522800"/>
            <a:ext cx="11268720" cy="1051920"/>
            <a:chOff x="7003800" y="495360"/>
            <a:chExt cx="11268720" cy="1051920"/>
          </a:xfrm>
        </p:grpSpPr>
        <p:pic>
          <p:nvPicPr>
            <p:cNvPr id="320" name="Picture 6"/>
            <p:cNvPicPr/>
            <p:nvPr/>
          </p:nvPicPr>
          <p:blipFill>
            <a:blip r:embed="rId2"/>
            <a:stretch/>
          </p:blipFill>
          <p:spPr>
            <a:xfrm>
              <a:off x="7003800" y="495360"/>
              <a:ext cx="1071000" cy="1051920"/>
            </a:xfrm>
            <a:prstGeom prst="rect">
              <a:avLst/>
            </a:prstGeom>
            <a:ln>
              <a:noFill/>
            </a:ln>
          </p:spPr>
        </p:pic>
        <p:sp>
          <p:nvSpPr>
            <p:cNvPr id="321" name="CustomShape 5"/>
            <p:cNvSpPr/>
            <p:nvPr/>
          </p:nvSpPr>
          <p:spPr>
            <a:xfrm>
              <a:off x="8075160" y="495360"/>
              <a:ext cx="10197360" cy="10162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3600" b="1" strike="noStrike" spc="128" dirty="0" err="1">
                  <a:solidFill>
                    <a:srgbClr val="FF0000"/>
                  </a:solidFill>
                  <a:latin typeface="微軟正黑體"/>
                  <a:ea typeface="微軟正黑體"/>
                </a:rPr>
                <a:t>貼心提醒</a:t>
              </a:r>
              <a:r>
                <a:rPr lang="en-US" sz="3600" b="1" strike="noStrike" spc="128" dirty="0">
                  <a:solidFill>
                    <a:srgbClr val="FF0000"/>
                  </a:solidFill>
                  <a:latin typeface="微軟正黑體"/>
                  <a:ea typeface="微軟正黑體"/>
                </a:rPr>
                <a:t>：</a:t>
              </a:r>
              <a:r>
                <a:rPr dirty="0"/>
                <a:t/>
              </a:r>
              <a:br>
                <a:rPr dirty="0"/>
              </a:br>
              <a:r>
                <a:rPr lang="en-US" sz="3600" b="1" strike="noStrike" spc="-1" dirty="0" err="1">
                  <a:solidFill>
                    <a:srgbClr val="000000"/>
                  </a:solidFill>
                  <a:latin typeface="微軟正黑體"/>
                  <a:ea typeface="微軟正黑體"/>
                </a:rPr>
                <a:t>吃安眠藥時，請了解藥品的特性與服用時間</a:t>
              </a:r>
              <a:r>
                <a:rPr lang="en-US" sz="3600" b="1" strike="noStrike" spc="-1" dirty="0">
                  <a:solidFill>
                    <a:srgbClr val="000000"/>
                  </a:solidFill>
                  <a:latin typeface="微軟正黑體"/>
                  <a:ea typeface="微軟正黑體"/>
                </a:rPr>
                <a:t>。</a:t>
              </a:r>
              <a:endParaRPr lang="en-US" sz="3600" b="0" strike="noStrike" spc="-1" dirty="0">
                <a:latin typeface="Arial"/>
              </a:endParaRPr>
            </a:p>
          </p:txBody>
        </p:sp>
      </p:grpSp>
      <p:sp>
        <p:nvSpPr>
          <p:cNvPr id="322" name="CustomShape 6"/>
          <p:cNvSpPr/>
          <p:nvPr/>
        </p:nvSpPr>
        <p:spPr>
          <a:xfrm>
            <a:off x="7243774" y="2691230"/>
            <a:ext cx="10743840" cy="71814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marL="399960" indent="-399600">
              <a:lnSpc>
                <a:spcPts val="5601"/>
              </a:lnSpc>
            </a:pP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(一)</a:t>
            </a:r>
            <a:r>
              <a:rPr lang="en-US" sz="4000" b="1" strike="noStrike" spc="-1" dirty="0" err="1">
                <a:solidFill>
                  <a:srgbClr val="660033"/>
                </a:solidFill>
                <a:latin typeface="微軟正黑體"/>
                <a:ea typeface="微軟正黑體"/>
              </a:rPr>
              <a:t>服藥時間</a:t>
            </a: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:</a:t>
            </a:r>
            <a:endParaRPr lang="en-US" sz="4000" b="0" strike="noStrike" spc="-1" dirty="0">
              <a:latin typeface="Arial"/>
            </a:endParaRPr>
          </a:p>
          <a:p>
            <a:pPr>
              <a:lnSpc>
                <a:spcPts val="5601"/>
              </a:lnSpc>
            </a:pP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        </a:t>
            </a:r>
            <a:r>
              <a:rPr lang="zh-TW" altLang="en-US" sz="3600" b="1" spc="-1" dirty="0">
                <a:latin typeface="微軟正黑體"/>
                <a:ea typeface="微軟正黑體"/>
              </a:rPr>
              <a:t>準備就寢</a:t>
            </a:r>
            <a:r>
              <a:rPr lang="zh-TW" altLang="en-US" sz="3600" b="1" spc="-1" dirty="0" smtClean="0">
                <a:latin typeface="微軟正黑體"/>
                <a:ea typeface="微軟正黑體"/>
              </a:rPr>
              <a:t>時，</a:t>
            </a:r>
            <a:r>
              <a:rPr lang="en-US" sz="3600" b="1" strike="noStrike" spc="-1" dirty="0" smtClean="0">
                <a:latin typeface="微軟正黑體"/>
                <a:ea typeface="微軟正黑體"/>
              </a:rPr>
              <a:t>服</a:t>
            </a:r>
            <a:r>
              <a:rPr lang="zh-TW" altLang="en-US" sz="3600" b="1" strike="noStrike" spc="-1" dirty="0" smtClean="0">
                <a:latin typeface="微軟正黑體"/>
                <a:ea typeface="微軟正黑體"/>
              </a:rPr>
              <a:t>用鎮靜安眠</a:t>
            </a:r>
            <a:r>
              <a:rPr lang="en-US" sz="3600" b="1" strike="noStrike" spc="-1" dirty="0" err="1" smtClean="0">
                <a:latin typeface="微軟正黑體"/>
                <a:ea typeface="微軟正黑體"/>
              </a:rPr>
              <a:t>藥後立即上床</a:t>
            </a:r>
            <a:r>
              <a:rPr lang="zh-TW" altLang="en-US" sz="3600" b="1" strike="noStrike" spc="-1" dirty="0" smtClean="0">
                <a:latin typeface="微軟正黑體"/>
                <a:ea typeface="微軟正黑體"/>
              </a:rPr>
              <a:t>準備</a:t>
            </a:r>
            <a:endParaRPr lang="en-US" altLang="zh-TW" sz="3600" b="1" strike="noStrike" spc="-1" dirty="0" smtClean="0">
              <a:latin typeface="微軟正黑體"/>
              <a:ea typeface="微軟正黑體"/>
            </a:endParaRPr>
          </a:p>
          <a:p>
            <a:pPr>
              <a:lnSpc>
                <a:spcPts val="5601"/>
              </a:lnSpc>
            </a:pPr>
            <a:r>
              <a:rPr lang="zh-TW" altLang="en-US" sz="3600" b="1" spc="-1" dirty="0">
                <a:latin typeface="微軟正黑體"/>
                <a:ea typeface="微軟正黑體"/>
              </a:rPr>
              <a:t> </a:t>
            </a:r>
            <a:r>
              <a:rPr lang="zh-TW" altLang="en-US" sz="3600" b="1" spc="-1" dirty="0" smtClean="0">
                <a:latin typeface="微軟正黑體"/>
                <a:ea typeface="微軟正黑體"/>
              </a:rPr>
              <a:t>       </a:t>
            </a:r>
            <a:r>
              <a:rPr lang="zh-TW" altLang="en-US" sz="3600" b="1" strike="noStrike" spc="-1" dirty="0" smtClean="0">
                <a:latin typeface="微軟正黑體"/>
                <a:ea typeface="微軟正黑體"/>
              </a:rPr>
              <a:t>入睡</a:t>
            </a:r>
            <a:r>
              <a:rPr lang="en-US" sz="3600" b="1" strike="noStrike" spc="-1" dirty="0" smtClean="0">
                <a:latin typeface="微軟正黑體"/>
                <a:ea typeface="微軟正黑體"/>
              </a:rPr>
              <a:t>，</a:t>
            </a:r>
            <a:r>
              <a:rPr lang="en-US" sz="3600" b="1" strike="noStrike" spc="-1" dirty="0" err="1" smtClean="0">
                <a:latin typeface="微軟正黑體"/>
                <a:ea typeface="微軟正黑體"/>
              </a:rPr>
              <a:t>避免其他活動</a:t>
            </a:r>
            <a:r>
              <a:rPr lang="en-US" sz="3600" b="1" strike="noStrike" spc="-1" dirty="0">
                <a:latin typeface="微軟正黑體"/>
                <a:ea typeface="微軟正黑體"/>
              </a:rPr>
              <a:t>。 </a:t>
            </a:r>
            <a:r>
              <a:rPr dirty="0"/>
              <a:t/>
            </a:r>
            <a:br>
              <a:rPr dirty="0"/>
            </a:b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(二)</a:t>
            </a:r>
            <a:r>
              <a:rPr lang="en-US" sz="4000" b="1" strike="noStrike" spc="-1" dirty="0" err="1">
                <a:solidFill>
                  <a:srgbClr val="660033"/>
                </a:solidFill>
                <a:latin typeface="微軟正黑體"/>
                <a:ea typeface="微軟正黑體"/>
              </a:rPr>
              <a:t>服藥劑量</a:t>
            </a: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：</a:t>
            </a:r>
            <a:r>
              <a:rPr dirty="0"/>
              <a:t/>
            </a:r>
            <a:br>
              <a:rPr dirty="0"/>
            </a:b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       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請依醫囑用藥，不要因藥效不夠而自行加量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，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ts val="5601"/>
              </a:lnSpc>
            </a:pP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        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或擔心副作用而自行減量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。</a:t>
            </a:r>
            <a:r>
              <a:rPr dirty="0"/>
              <a:t/>
            </a:r>
            <a:br>
              <a:rPr dirty="0"/>
            </a:b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(三)</a:t>
            </a:r>
            <a:r>
              <a:rPr lang="en-US" sz="4000" b="1" strike="noStrike" spc="-1" dirty="0" err="1">
                <a:solidFill>
                  <a:srgbClr val="660033"/>
                </a:solidFill>
                <a:latin typeface="微軟正黑體"/>
                <a:ea typeface="微軟正黑體"/>
              </a:rPr>
              <a:t>服用天數</a:t>
            </a: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：</a:t>
            </a:r>
            <a:r>
              <a:rPr dirty="0"/>
              <a:t/>
            </a:r>
            <a:br>
              <a:rPr dirty="0"/>
            </a:br>
            <a:r>
              <a:rPr lang="en-US" sz="4000" b="1" strike="noStrike" spc="-1" dirty="0">
                <a:solidFill>
                  <a:srgbClr val="660033"/>
                </a:solidFill>
                <a:latin typeface="Arial"/>
                <a:ea typeface="標楷體"/>
              </a:rPr>
              <a:t>     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安眠藥可輔助治療失眠，但應搭配正常作息與運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ts val="5601"/>
              </a:lnSpc>
            </a:pP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       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動等，且應與專業醫師討論後，依醫囑用藥，不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ts val="5601"/>
              </a:lnSpc>
            </a:pP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       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宜自行增減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。</a:t>
            </a:r>
            <a:endParaRPr lang="en-US" sz="3600" b="0" strike="noStrike" spc="-1" dirty="0">
              <a:latin typeface="Arial"/>
            </a:endParaRPr>
          </a:p>
        </p:txBody>
      </p:sp>
      <p:sp>
        <p:nvSpPr>
          <p:cNvPr id="323" name="CustomShape 7"/>
          <p:cNvSpPr/>
          <p:nvPr/>
        </p:nvSpPr>
        <p:spPr>
          <a:xfrm>
            <a:off x="0" y="9650520"/>
            <a:ext cx="6249240" cy="58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Times New Roman"/>
                <a:ea typeface="微軟正黑體"/>
              </a:rPr>
              <a:t>From:1.失眠問診指引. </a:t>
            </a:r>
            <a:r>
              <a:rPr lang="en-US" sz="1800" b="0" strike="noStrike" spc="-1" dirty="0" err="1">
                <a:solidFill>
                  <a:srgbClr val="000000"/>
                </a:solidFill>
                <a:latin typeface="Times New Roman"/>
                <a:ea typeface="微軟正黑體"/>
              </a:rPr>
              <a:t>台灣睡眠醫學學會修訂</a:t>
            </a:r>
            <a:r>
              <a:rPr lang="en-US" sz="1800" b="0" strike="noStrike" spc="-1" dirty="0">
                <a:solidFill>
                  <a:srgbClr val="000000"/>
                </a:solidFill>
                <a:latin typeface="Times New Roman"/>
                <a:ea typeface="微軟正黑體"/>
              </a:rPr>
              <a:t> Mar. 23, 2007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9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Times New Roman"/>
                <a:ea typeface="微軟正黑體"/>
              </a:rPr>
              <a:t> 2. </a:t>
            </a:r>
            <a:r>
              <a:rPr lang="en-US" sz="1800" b="1" strike="noStrike" spc="-1" dirty="0">
                <a:solidFill>
                  <a:srgbClr val="000000"/>
                </a:solidFill>
                <a:latin typeface="Times New Roman"/>
                <a:ea typeface="微軟正黑體"/>
              </a:rPr>
              <a:t>Micromedex Healthcare series 2.0 2013.</a:t>
            </a:r>
            <a:endParaRPr lang="en-US" sz="1800" b="0" strike="noStrike" spc="-1" dirty="0">
              <a:latin typeface="Arial"/>
            </a:endParaRPr>
          </a:p>
        </p:txBody>
      </p:sp>
      <p:pic>
        <p:nvPicPr>
          <p:cNvPr id="324" name="圖片 4"/>
          <p:cNvPicPr/>
          <p:nvPr/>
        </p:nvPicPr>
        <p:blipFill>
          <a:blip r:embed="rId3"/>
          <a:stretch/>
        </p:blipFill>
        <p:spPr>
          <a:xfrm>
            <a:off x="669240" y="4152240"/>
            <a:ext cx="6103440" cy="3962880"/>
          </a:xfrm>
          <a:prstGeom prst="rect">
            <a:avLst/>
          </a:prstGeom>
          <a:ln>
            <a:noFill/>
          </a:ln>
        </p:spPr>
      </p:pic>
      <p:sp>
        <p:nvSpPr>
          <p:cNvPr id="11" name="文字方塊 10"/>
          <p:cNvSpPr txBox="1"/>
          <p:nvPr/>
        </p:nvSpPr>
        <p:spPr>
          <a:xfrm>
            <a:off x="8077200" y="97917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20</a:t>
            </a:r>
            <a:endParaRPr lang="zh-TW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69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CustomShape 1"/>
          <p:cNvSpPr/>
          <p:nvPr/>
        </p:nvSpPr>
        <p:spPr>
          <a:xfrm>
            <a:off x="6988680" y="0"/>
            <a:ext cx="11298960" cy="10286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5" name="CustomShape 6"/>
          <p:cNvSpPr/>
          <p:nvPr/>
        </p:nvSpPr>
        <p:spPr>
          <a:xfrm>
            <a:off x="7367400" y="867943"/>
            <a:ext cx="10260000" cy="92332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marL="399960" indent="-399600">
              <a:lnSpc>
                <a:spcPct val="150000"/>
              </a:lnSpc>
            </a:pPr>
            <a:r>
              <a:rPr lang="en-US" sz="4000" b="1" strike="noStrike" spc="-1" dirty="0" smtClean="0">
                <a:solidFill>
                  <a:srgbClr val="660033"/>
                </a:solidFill>
                <a:latin typeface="微軟正黑體"/>
                <a:ea typeface="微軟正黑體"/>
              </a:rPr>
              <a:t>(</a:t>
            </a:r>
            <a:r>
              <a:rPr lang="zh-TW" altLang="en-US" sz="4000" b="1" strike="noStrike" spc="-1" dirty="0" smtClean="0">
                <a:solidFill>
                  <a:srgbClr val="660033"/>
                </a:solidFill>
                <a:latin typeface="微軟正黑體"/>
                <a:ea typeface="微軟正黑體"/>
              </a:rPr>
              <a:t>四</a:t>
            </a:r>
            <a:r>
              <a:rPr lang="en-US" sz="4000" b="1" strike="noStrike" spc="-1" dirty="0" smtClean="0">
                <a:solidFill>
                  <a:srgbClr val="660033"/>
                </a:solidFill>
                <a:latin typeface="微軟正黑體"/>
                <a:ea typeface="微軟正黑體"/>
              </a:rPr>
              <a:t>)</a:t>
            </a:r>
            <a:r>
              <a:rPr lang="en-US" sz="4000" b="1" strike="noStrike" spc="-1" dirty="0" err="1">
                <a:solidFill>
                  <a:srgbClr val="660033"/>
                </a:solidFill>
                <a:latin typeface="微軟正黑體"/>
                <a:ea typeface="微軟正黑體"/>
              </a:rPr>
              <a:t>交互作用</a:t>
            </a: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:</a:t>
            </a:r>
            <a:endParaRPr lang="en-US" sz="40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1.勿自行混用多種安眠藥品：</a:t>
            </a:r>
            <a:r>
              <a:rPr dirty="0"/>
              <a:t/>
            </a:r>
            <a:br>
              <a:rPr dirty="0"/>
            </a:b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  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因藥理作用，增加使用的危險性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。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2.勿同時使用酒精：</a:t>
            </a:r>
            <a:r>
              <a:rPr dirty="0"/>
              <a:t/>
            </a:r>
            <a:br>
              <a:rPr dirty="0"/>
            </a:b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  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酒精與安眠藥併用，可能會呼吸抑制，增加猝死</a:t>
            </a:r>
            <a:r>
              <a:rPr dirty="0"/>
              <a:t/>
            </a:r>
            <a:br>
              <a:rPr dirty="0"/>
            </a:b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  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的風險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。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3.避免與食物同時使用：</a:t>
            </a:r>
            <a:r>
              <a:rPr dirty="0"/>
              <a:t/>
            </a:r>
            <a:br>
              <a:rPr dirty="0"/>
            </a:b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   </a:t>
            </a:r>
            <a:r>
              <a:rPr lang="en-US" sz="3600" b="1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食物</a:t>
            </a:r>
            <a:r>
              <a:rPr 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(</a:t>
            </a:r>
            <a:r>
              <a:rPr lang="zh-TW" alt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例如</a:t>
            </a:r>
            <a:r>
              <a:rPr lang="zh-TW" altLang="en-US" sz="3600" b="1" strike="noStrike" spc="-1" dirty="0" smtClean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zh-TW" altLang="en-US" sz="3600" b="1" strike="noStrike" spc="-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葡萄柚汁、高脂肪食物</a:t>
            </a:r>
            <a:r>
              <a:rPr 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)</a:t>
            </a:r>
            <a:r>
              <a:rPr lang="en-US" sz="3600" b="1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會影響安眠</a:t>
            </a:r>
            <a:endParaRPr lang="en-US" sz="3600" b="1" strike="noStrike" spc="-1" dirty="0" smtClean="0">
              <a:solidFill>
                <a:srgbClr val="000000"/>
              </a:solidFill>
              <a:latin typeface="微軟正黑體"/>
              <a:ea typeface="微軟正黑體"/>
            </a:endParaRPr>
          </a:p>
          <a:p>
            <a:pPr>
              <a:lnSpc>
                <a:spcPct val="150000"/>
              </a:lnSpc>
            </a:pPr>
            <a:r>
              <a:rPr lang="zh-TW" altLang="en-US" sz="3600" b="1" spc="-1" dirty="0">
                <a:solidFill>
                  <a:srgbClr val="000000"/>
                </a:solidFill>
                <a:latin typeface="微軟正黑體"/>
                <a:ea typeface="微軟正黑體"/>
              </a:rPr>
              <a:t> </a:t>
            </a:r>
            <a:r>
              <a:rPr lang="zh-TW" altLang="en-US" sz="3600" b="1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  </a:t>
            </a:r>
            <a:r>
              <a:rPr lang="en-US" sz="3600" b="1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藥的吸收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。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4.避免吸菸：</a:t>
            </a:r>
            <a:r>
              <a:rPr dirty="0"/>
              <a:t/>
            </a:r>
            <a:br>
              <a:rPr dirty="0"/>
            </a:b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  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菸品含有的尼古丁是一種興奮劑，會影響睡眠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。</a:t>
            </a:r>
            <a:endParaRPr lang="en-US" sz="3600" b="0" strike="noStrike" spc="-1" dirty="0">
              <a:latin typeface="Arial"/>
            </a:endParaRPr>
          </a:p>
        </p:txBody>
      </p:sp>
      <p:sp>
        <p:nvSpPr>
          <p:cNvPr id="356" name="CustomShape 7"/>
          <p:cNvSpPr/>
          <p:nvPr/>
        </p:nvSpPr>
        <p:spPr>
          <a:xfrm>
            <a:off x="13107240" y="9932760"/>
            <a:ext cx="4686120" cy="33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Times New Roman"/>
                <a:ea typeface="標楷體"/>
              </a:rPr>
              <a:t>From: </a:t>
            </a:r>
            <a:r>
              <a:rPr lang="en-US" sz="1800" b="1" strike="noStrike" spc="-1">
                <a:solidFill>
                  <a:srgbClr val="000000"/>
                </a:solidFill>
                <a:latin typeface="Times New Roman"/>
                <a:ea typeface="標楷體"/>
              </a:rPr>
              <a:t>Micromedex Healthcare series 2.0 2013.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357" name="圖片 3"/>
          <p:cNvPicPr/>
          <p:nvPr/>
        </p:nvPicPr>
        <p:blipFill>
          <a:blip r:embed="rId2"/>
          <a:stretch/>
        </p:blipFill>
        <p:spPr>
          <a:xfrm>
            <a:off x="1154160" y="4057560"/>
            <a:ext cx="5455080" cy="3636720"/>
          </a:xfrm>
          <a:prstGeom prst="rect">
            <a:avLst/>
          </a:prstGeom>
          <a:ln>
            <a:noFill/>
          </a:ln>
        </p:spPr>
      </p:pic>
      <p:sp>
        <p:nvSpPr>
          <p:cNvPr id="12" name="CustomShape 2"/>
          <p:cNvSpPr/>
          <p:nvPr/>
        </p:nvSpPr>
        <p:spPr>
          <a:xfrm>
            <a:off x="-9720" y="2048760"/>
            <a:ext cx="6997680" cy="73044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000" b="0" strike="noStrike" spc="123" dirty="0" err="1">
                <a:solidFill>
                  <a:srgbClr val="FFFFFF"/>
                </a:solidFill>
                <a:latin typeface="微軟正黑體"/>
                <a:ea typeface="微軟正黑體"/>
              </a:rPr>
              <a:t>能力四</a:t>
            </a:r>
            <a:r>
              <a:rPr lang="en-US" sz="4000" b="0" strike="noStrike" spc="123" dirty="0">
                <a:solidFill>
                  <a:srgbClr val="FFFFFF"/>
                </a:solidFill>
                <a:latin typeface="微軟正黑體"/>
                <a:ea typeface="微軟正黑體"/>
              </a:rPr>
              <a:t> </a:t>
            </a:r>
            <a:r>
              <a:rPr lang="en-US" sz="4000" b="0" strike="noStrike" spc="123" dirty="0" err="1">
                <a:solidFill>
                  <a:srgbClr val="FFFFFF"/>
                </a:solidFill>
                <a:latin typeface="微軟正黑體"/>
                <a:ea typeface="微軟正黑體"/>
              </a:rPr>
              <a:t>清楚用法時間</a:t>
            </a:r>
            <a:endParaRPr lang="en-US" sz="4000" b="0" strike="noStrike" spc="-1" dirty="0">
              <a:latin typeface="Arial"/>
            </a:endParaRPr>
          </a:p>
        </p:txBody>
      </p:sp>
      <p:sp>
        <p:nvSpPr>
          <p:cNvPr id="13" name="CustomShape 3"/>
          <p:cNvSpPr/>
          <p:nvPr/>
        </p:nvSpPr>
        <p:spPr>
          <a:xfrm>
            <a:off x="7325280" y="144726"/>
            <a:ext cx="5781960" cy="76194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ts val="6721"/>
              </a:lnSpc>
            </a:pPr>
            <a:r>
              <a:rPr lang="zh-TW" altLang="en-US" sz="4000" spc="559" dirty="0" smtClean="0">
                <a:solidFill>
                  <a:srgbClr val="FFFFFF"/>
                </a:solidFill>
                <a:latin typeface="微軟正黑體"/>
                <a:ea typeface="微軟正黑體"/>
              </a:rPr>
              <a:t>服用安眠藥</a:t>
            </a:r>
            <a:r>
              <a:rPr lang="zh-TW" altLang="en-US" sz="4000" spc="559" dirty="0">
                <a:solidFill>
                  <a:srgbClr val="FFFFFF"/>
                </a:solidFill>
                <a:latin typeface="微軟正黑體"/>
                <a:ea typeface="微軟正黑體"/>
              </a:rPr>
              <a:t>前要明白</a:t>
            </a:r>
            <a:endParaRPr lang="en-US" altLang="zh-TW" sz="4000" spc="-1" dirty="0"/>
          </a:p>
        </p:txBody>
      </p:sp>
      <p:sp>
        <p:nvSpPr>
          <p:cNvPr id="8" name="文字方塊 7"/>
          <p:cNvSpPr txBox="1"/>
          <p:nvPr/>
        </p:nvSpPr>
        <p:spPr>
          <a:xfrm>
            <a:off x="8077200" y="97917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21</a:t>
            </a:r>
            <a:endParaRPr lang="zh-TW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69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CustomShape 1"/>
          <p:cNvSpPr/>
          <p:nvPr/>
        </p:nvSpPr>
        <p:spPr>
          <a:xfrm>
            <a:off x="6973560" y="18000"/>
            <a:ext cx="11298960" cy="10286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4" name="CustomShape 6"/>
          <p:cNvSpPr/>
          <p:nvPr/>
        </p:nvSpPr>
        <p:spPr>
          <a:xfrm>
            <a:off x="7391520" y="1532637"/>
            <a:ext cx="10667520" cy="757130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marL="399960" indent="-399600">
              <a:lnSpc>
                <a:spcPct val="150000"/>
              </a:lnSpc>
            </a:pP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(五)</a:t>
            </a:r>
            <a:r>
              <a:rPr lang="en-US" sz="4000" b="1" strike="noStrike" spc="-1" dirty="0" err="1">
                <a:solidFill>
                  <a:srgbClr val="660033"/>
                </a:solidFill>
                <a:latin typeface="微軟正黑體"/>
                <a:ea typeface="微軟正黑體"/>
              </a:rPr>
              <a:t>錯誤使用帶來的影響</a:t>
            </a: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:</a:t>
            </a:r>
            <a:endParaRPr lang="en-US" sz="4000" b="0" strike="noStrike" spc="-1" dirty="0">
              <a:latin typeface="Arial"/>
            </a:endParaRPr>
          </a:p>
          <a:p>
            <a:pPr marL="399960" indent="-399600">
              <a:lnSpc>
                <a:spcPct val="150000"/>
              </a:lnSpc>
            </a:pP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1.</a:t>
            </a:r>
            <a:r>
              <a:rPr lang="en-US" sz="3600" b="1" strike="noStrike" spc="-1" dirty="0">
                <a:solidFill>
                  <a:srgbClr val="0000FF"/>
                </a:solidFill>
                <a:latin typeface="微軟正黑體"/>
                <a:ea typeface="微軟正黑體"/>
              </a:rPr>
              <a:t>「不當使用」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: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可能會產生藥物生理依賴性、記憶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    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力減退、反應力下降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。   </a:t>
            </a:r>
            <a:r>
              <a:rPr dirty="0"/>
              <a:t/>
            </a:r>
            <a:br>
              <a:rPr dirty="0"/>
            </a:b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2.「</a:t>
            </a:r>
            <a:r>
              <a:rPr lang="en-US" sz="3600" b="1" strike="noStrike" spc="-1" dirty="0">
                <a:solidFill>
                  <a:srgbClr val="0000FF"/>
                </a:solidFill>
                <a:latin typeface="微軟正黑體"/>
                <a:ea typeface="微軟正黑體"/>
              </a:rPr>
              <a:t>不當停藥」: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可能出現焦慮、厭食、抽搐等症狀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。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    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停藥需與醫師討論，以漸進式減量方式來停藥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，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    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否則容易產生戒斷症候群與反彈性失眠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。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3.</a:t>
            </a:r>
            <a:r>
              <a:rPr lang="en-US" sz="3600" b="1" strike="noStrike" spc="-1" dirty="0">
                <a:solidFill>
                  <a:srgbClr val="0000FF"/>
                </a:solidFill>
                <a:latin typeface="微軟正黑體"/>
                <a:ea typeface="微軟正黑體"/>
              </a:rPr>
              <a:t>「擅自使用」: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某些藥品可能造成畸形胎、早產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、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    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新生兒體重過輕、昏睡、無力等，孕婦在使用之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    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前須先詢問醫師或藥師，不應擅自使用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。</a:t>
            </a:r>
            <a:endParaRPr lang="en-US" sz="3600" b="0" strike="noStrike" spc="-1" dirty="0">
              <a:latin typeface="Arial"/>
            </a:endParaRPr>
          </a:p>
        </p:txBody>
      </p:sp>
      <p:sp>
        <p:nvSpPr>
          <p:cNvPr id="345" name="CustomShape 7"/>
          <p:cNvSpPr/>
          <p:nvPr/>
        </p:nvSpPr>
        <p:spPr>
          <a:xfrm>
            <a:off x="13091760" y="9925560"/>
            <a:ext cx="4686120" cy="33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Times New Roman"/>
                <a:ea typeface="標楷體"/>
              </a:rPr>
              <a:t>From: </a:t>
            </a:r>
            <a:r>
              <a:rPr lang="en-US" sz="1800" b="1" strike="noStrike" spc="-1">
                <a:solidFill>
                  <a:srgbClr val="000000"/>
                </a:solidFill>
                <a:latin typeface="Times New Roman"/>
                <a:ea typeface="標楷體"/>
              </a:rPr>
              <a:t>Micromedex Healthcare series 2.0 2013.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46" name="CustomShape 8"/>
          <p:cNvSpPr/>
          <p:nvPr/>
        </p:nvSpPr>
        <p:spPr>
          <a:xfrm>
            <a:off x="3101760" y="9186577"/>
            <a:ext cx="15170760" cy="549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b="0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使用安眠藥時需配合情緒調適及生活作息調整，並減低壓力，效果才會好</a:t>
            </a:r>
            <a:r>
              <a:rPr lang="en-US" sz="3600" b="0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。</a:t>
            </a:r>
            <a:endParaRPr lang="en-US" sz="3600" b="0" strike="noStrike" spc="-1" dirty="0">
              <a:latin typeface="Arial"/>
            </a:endParaRPr>
          </a:p>
        </p:txBody>
      </p:sp>
      <p:pic>
        <p:nvPicPr>
          <p:cNvPr id="347" name="圖片 3"/>
          <p:cNvPicPr/>
          <p:nvPr/>
        </p:nvPicPr>
        <p:blipFill>
          <a:blip r:embed="rId3"/>
          <a:stretch/>
        </p:blipFill>
        <p:spPr>
          <a:xfrm>
            <a:off x="1291320" y="4124880"/>
            <a:ext cx="5180760" cy="3885480"/>
          </a:xfrm>
          <a:prstGeom prst="rect">
            <a:avLst/>
          </a:prstGeom>
          <a:ln>
            <a:noFill/>
          </a:ln>
        </p:spPr>
      </p:pic>
      <p:sp>
        <p:nvSpPr>
          <p:cNvPr id="13" name="CustomShape 2"/>
          <p:cNvSpPr/>
          <p:nvPr/>
        </p:nvSpPr>
        <p:spPr>
          <a:xfrm>
            <a:off x="-9720" y="2048760"/>
            <a:ext cx="6997680" cy="73044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000" b="0" strike="noStrike" spc="123" dirty="0" err="1">
                <a:solidFill>
                  <a:srgbClr val="FFFFFF"/>
                </a:solidFill>
                <a:latin typeface="微軟正黑體"/>
                <a:ea typeface="微軟正黑體"/>
              </a:rPr>
              <a:t>能力四</a:t>
            </a:r>
            <a:r>
              <a:rPr lang="en-US" sz="4000" b="0" strike="noStrike" spc="123" dirty="0">
                <a:solidFill>
                  <a:srgbClr val="FFFFFF"/>
                </a:solidFill>
                <a:latin typeface="微軟正黑體"/>
                <a:ea typeface="微軟正黑體"/>
              </a:rPr>
              <a:t> </a:t>
            </a:r>
            <a:r>
              <a:rPr lang="en-US" sz="4000" b="0" strike="noStrike" spc="123" dirty="0" err="1">
                <a:solidFill>
                  <a:srgbClr val="FFFFFF"/>
                </a:solidFill>
                <a:latin typeface="微軟正黑體"/>
                <a:ea typeface="微軟正黑體"/>
              </a:rPr>
              <a:t>清楚用法時間</a:t>
            </a:r>
            <a:endParaRPr lang="en-US" sz="4000" b="0" strike="noStrike" spc="-1" dirty="0">
              <a:latin typeface="Arial"/>
            </a:endParaRPr>
          </a:p>
        </p:txBody>
      </p:sp>
      <p:sp>
        <p:nvSpPr>
          <p:cNvPr id="14" name="CustomShape 3"/>
          <p:cNvSpPr/>
          <p:nvPr/>
        </p:nvSpPr>
        <p:spPr>
          <a:xfrm>
            <a:off x="7391520" y="689900"/>
            <a:ext cx="5781960" cy="76194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ts val="6721"/>
              </a:lnSpc>
            </a:pPr>
            <a:r>
              <a:rPr lang="zh-TW" altLang="en-US" sz="4000" spc="559" dirty="0" smtClean="0">
                <a:solidFill>
                  <a:srgbClr val="FFFFFF"/>
                </a:solidFill>
                <a:latin typeface="微軟正黑體"/>
                <a:ea typeface="微軟正黑體"/>
              </a:rPr>
              <a:t>服用安眠藥</a:t>
            </a:r>
            <a:r>
              <a:rPr lang="zh-TW" altLang="en-US" sz="4000" spc="559" dirty="0">
                <a:solidFill>
                  <a:srgbClr val="FFFFFF"/>
                </a:solidFill>
                <a:latin typeface="微軟正黑體"/>
                <a:ea typeface="微軟正黑體"/>
              </a:rPr>
              <a:t>前要明白</a:t>
            </a:r>
            <a:endParaRPr lang="en-US" altLang="zh-TW" sz="4000" spc="-1" dirty="0"/>
          </a:p>
        </p:txBody>
      </p:sp>
      <p:sp>
        <p:nvSpPr>
          <p:cNvPr id="9" name="文字方塊 8"/>
          <p:cNvSpPr txBox="1"/>
          <p:nvPr/>
        </p:nvSpPr>
        <p:spPr>
          <a:xfrm>
            <a:off x="8077200" y="97917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22</a:t>
            </a:r>
            <a:endParaRPr lang="zh-TW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69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CustomShape 1"/>
          <p:cNvSpPr/>
          <p:nvPr/>
        </p:nvSpPr>
        <p:spPr>
          <a:xfrm>
            <a:off x="6988680" y="0"/>
            <a:ext cx="11298960" cy="10286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2" name="CustomShape 6"/>
          <p:cNvSpPr/>
          <p:nvPr/>
        </p:nvSpPr>
        <p:spPr>
          <a:xfrm>
            <a:off x="7304400" y="2047156"/>
            <a:ext cx="10667520" cy="67403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marL="399960" indent="-399600">
              <a:lnSpc>
                <a:spcPct val="150000"/>
              </a:lnSpc>
            </a:pPr>
            <a:r>
              <a:rPr lang="en-US" sz="4000" b="1" strike="noStrike" spc="-1" dirty="0" smtClean="0">
                <a:solidFill>
                  <a:srgbClr val="660033"/>
                </a:solidFill>
                <a:latin typeface="微軟正黑體"/>
                <a:ea typeface="微軟正黑體"/>
              </a:rPr>
              <a:t>(</a:t>
            </a:r>
            <a:r>
              <a:rPr lang="zh-TW" altLang="en-US" sz="4000" b="1" strike="noStrike" spc="-1" dirty="0" smtClean="0">
                <a:solidFill>
                  <a:srgbClr val="660033"/>
                </a:solidFill>
                <a:latin typeface="微軟正黑體"/>
                <a:ea typeface="微軟正黑體"/>
              </a:rPr>
              <a:t>六</a:t>
            </a:r>
            <a:r>
              <a:rPr lang="en-US" sz="4000" b="1" strike="noStrike" spc="-1" dirty="0" smtClean="0">
                <a:solidFill>
                  <a:srgbClr val="660033"/>
                </a:solidFill>
                <a:latin typeface="微軟正黑體"/>
                <a:ea typeface="微軟正黑體"/>
              </a:rPr>
              <a:t>)</a:t>
            </a:r>
            <a:r>
              <a:rPr lang="en-US" sz="4000" b="1" strike="noStrike" spc="-1" dirty="0" err="1">
                <a:solidFill>
                  <a:srgbClr val="660033"/>
                </a:solidFill>
                <a:latin typeface="微軟正黑體"/>
                <a:ea typeface="微軟正黑體"/>
              </a:rPr>
              <a:t>常見副作用</a:t>
            </a: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:</a:t>
            </a:r>
            <a:endParaRPr lang="en-US" sz="40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1</a:t>
            </a:r>
            <a:r>
              <a:rPr 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.</a:t>
            </a:r>
            <a:r>
              <a:rPr lang="zh-TW" alt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常見</a:t>
            </a:r>
            <a:r>
              <a:rPr lang="en-US" sz="3600" b="1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包括頭暈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、白天嗜睡、</a:t>
            </a:r>
            <a:r>
              <a:rPr lang="en-US" sz="3600" b="1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恍惚</a:t>
            </a:r>
            <a:r>
              <a:rPr lang="zh-TW" alt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。</a:t>
            </a:r>
            <a:endParaRPr lang="en-US" sz="3600" b="1" spc="-1" dirty="0">
              <a:solidFill>
                <a:srgbClr val="000000"/>
              </a:solidFill>
              <a:latin typeface="微軟正黑體"/>
              <a:ea typeface="微軟正黑體"/>
            </a:endParaRPr>
          </a:p>
          <a:p>
            <a:pPr>
              <a:lnSpc>
                <a:spcPct val="150000"/>
              </a:lnSpc>
            </a:pPr>
            <a:r>
              <a:rPr lang="en-US" altLang="zh-TW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2.</a:t>
            </a:r>
            <a:r>
              <a:rPr lang="zh-TW" alt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也有可能發生夢遊、或</a:t>
            </a:r>
            <a:r>
              <a:rPr lang="en-US" altLang="zh-TW" sz="3600" b="1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淺睡現象，宜請家人及同</a:t>
            </a:r>
            <a:endParaRPr lang="en-US" altLang="zh-TW" sz="3600" b="1" strike="noStrike" spc="-1" dirty="0" smtClean="0">
              <a:solidFill>
                <a:srgbClr val="000000"/>
              </a:solidFill>
              <a:latin typeface="微軟正黑體"/>
              <a:ea typeface="微軟正黑體"/>
            </a:endParaRPr>
          </a:p>
          <a:p>
            <a:pPr>
              <a:lnSpc>
                <a:spcPct val="150000"/>
              </a:lnSpc>
            </a:pPr>
            <a:r>
              <a:rPr lang="zh-TW" altLang="en-US" sz="3600" b="1" spc="-1" dirty="0">
                <a:solidFill>
                  <a:srgbClr val="000000"/>
                </a:solidFill>
                <a:latin typeface="微軟正黑體"/>
                <a:ea typeface="微軟正黑體"/>
              </a:rPr>
              <a:t> </a:t>
            </a:r>
            <a:r>
              <a:rPr lang="zh-TW" altLang="en-US" sz="3600" b="1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  </a:t>
            </a:r>
            <a:r>
              <a:rPr lang="en-US" altLang="zh-TW" sz="3600" b="1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住者應多留意，避免</a:t>
            </a:r>
            <a:r>
              <a:rPr lang="en-US" altLang="zh-TW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(</a:t>
            </a:r>
            <a:r>
              <a:rPr lang="zh-TW" alt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尤其年長者</a:t>
            </a:r>
            <a:r>
              <a:rPr lang="en-US" altLang="zh-TW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)</a:t>
            </a:r>
            <a:r>
              <a:rPr lang="en-US" altLang="zh-TW" sz="3600" b="1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服用藥物者發</a:t>
            </a:r>
            <a:endParaRPr lang="en-US" altLang="zh-TW" sz="3600" b="1" strike="noStrike" spc="-1" dirty="0" smtClean="0">
              <a:solidFill>
                <a:srgbClr val="000000"/>
              </a:solidFill>
              <a:latin typeface="微軟正黑體"/>
              <a:ea typeface="微軟正黑體"/>
            </a:endParaRPr>
          </a:p>
          <a:p>
            <a:pPr>
              <a:lnSpc>
                <a:spcPct val="150000"/>
              </a:lnSpc>
            </a:pPr>
            <a:r>
              <a:rPr lang="zh-TW" altLang="en-US" sz="3600" b="1" spc="-1" dirty="0">
                <a:solidFill>
                  <a:srgbClr val="000000"/>
                </a:solidFill>
                <a:latin typeface="微軟正黑體"/>
                <a:ea typeface="微軟正黑體"/>
              </a:rPr>
              <a:t> </a:t>
            </a:r>
            <a:r>
              <a:rPr lang="zh-TW" altLang="en-US" sz="3600" b="1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  </a:t>
            </a:r>
            <a:r>
              <a:rPr lang="en-US" altLang="zh-TW" sz="3600" b="1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生危險</a:t>
            </a:r>
            <a:r>
              <a:rPr lang="en-US" altLang="zh-TW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。</a:t>
            </a:r>
          </a:p>
          <a:p>
            <a:pPr>
              <a:lnSpc>
                <a:spcPct val="150000"/>
              </a:lnSpc>
            </a:pPr>
            <a:r>
              <a:rPr lang="en-US" altLang="zh-TW" sz="3600" b="1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3.</a:t>
            </a:r>
            <a:r>
              <a:rPr 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 </a:t>
            </a:r>
            <a:r>
              <a:rPr lang="zh-TW" altLang="en-US" sz="3600" b="1" u="sng" strike="noStrike" spc="-1" dirty="0" smtClean="0">
                <a:uFillTx/>
                <a:latin typeface="微軟正黑體"/>
                <a:ea typeface="微軟正黑體"/>
              </a:rPr>
              <a:t>服用期間需預防跌倒</a:t>
            </a:r>
            <a:r>
              <a:rPr lang="en-US" altLang="zh-TW" sz="3600" b="1" u="sng" strike="noStrike" spc="-1" dirty="0" smtClean="0">
                <a:uFillTx/>
                <a:latin typeface="微軟正黑體"/>
                <a:ea typeface="微軟正黑體"/>
              </a:rPr>
              <a:t>(</a:t>
            </a:r>
            <a:r>
              <a:rPr lang="zh-TW" altLang="en-US" sz="3600" b="1" u="sng" strike="noStrike" spc="-1" dirty="0" smtClean="0">
                <a:uFillTx/>
                <a:latin typeface="微軟正黑體"/>
                <a:ea typeface="微軟正黑體"/>
              </a:rPr>
              <a:t>慢慢起身</a:t>
            </a:r>
            <a:r>
              <a:rPr lang="en-US" altLang="zh-TW" sz="3600" b="1" u="sng" strike="noStrike" spc="-1" dirty="0" smtClean="0">
                <a:uFillTx/>
                <a:latin typeface="微軟正黑體"/>
                <a:ea typeface="微軟正黑體"/>
              </a:rPr>
              <a:t>)</a:t>
            </a:r>
            <a:r>
              <a:rPr lang="zh-TW" altLang="en-US" sz="3600" b="1" u="sng" strike="noStrike" spc="-1" dirty="0" smtClean="0">
                <a:uFillTx/>
                <a:latin typeface="微軟正黑體"/>
                <a:ea typeface="微軟正黑體"/>
              </a:rPr>
              <a:t>，避免跌倒風險。</a:t>
            </a:r>
            <a:r>
              <a:rPr lang="en-US" altLang="zh-TW" sz="3600" b="1" strike="noStrike" spc="-1" dirty="0" smtClean="0">
                <a:uFillTx/>
                <a:latin typeface="微軟正黑體"/>
                <a:ea typeface="微軟正黑體"/>
              </a:rPr>
              <a:t/>
            </a:r>
            <a:br>
              <a:rPr lang="en-US" altLang="zh-TW" sz="3600" b="1" strike="noStrike" spc="-1" dirty="0" smtClean="0">
                <a:uFillTx/>
                <a:latin typeface="微軟正黑體"/>
                <a:ea typeface="微軟正黑體"/>
              </a:rPr>
            </a:br>
            <a:r>
              <a:rPr lang="en-US" altLang="zh-TW" sz="3600" b="1" strike="noStrike" spc="-1" dirty="0" smtClean="0">
                <a:solidFill>
                  <a:srgbClr val="FF0000"/>
                </a:solidFill>
                <a:uFillTx/>
                <a:latin typeface="微軟正黑體"/>
                <a:ea typeface="微軟正黑體"/>
              </a:rPr>
              <a:t>4.</a:t>
            </a:r>
            <a:r>
              <a:rPr lang="zh-TW" altLang="en-US" sz="3600" b="1" u="sng" strike="noStrike" spc="-1" dirty="0" smtClean="0">
                <a:solidFill>
                  <a:srgbClr val="FF0000"/>
                </a:solidFill>
                <a:uFillTx/>
                <a:latin typeface="微軟正黑體"/>
                <a:ea typeface="微軟正黑體"/>
              </a:rPr>
              <a:t>首次服用後的前幾天</a:t>
            </a:r>
            <a:r>
              <a:rPr lang="zh-TW" altLang="en-US" sz="3600" b="1" strike="noStrike" spc="-1" dirty="0" smtClean="0">
                <a:uFillTx/>
                <a:latin typeface="微軟正黑體"/>
                <a:ea typeface="微軟正黑體"/>
              </a:rPr>
              <a:t>，應避免自行駕駛汽機車，</a:t>
            </a:r>
            <a:endParaRPr lang="en-US" altLang="zh-TW" sz="3600" b="1" strike="noStrike" spc="-1" dirty="0" smtClean="0">
              <a:uFillTx/>
              <a:latin typeface="微軟正黑體"/>
              <a:ea typeface="微軟正黑體"/>
            </a:endParaRPr>
          </a:p>
          <a:p>
            <a:pPr>
              <a:lnSpc>
                <a:spcPct val="150000"/>
              </a:lnSpc>
            </a:pPr>
            <a:r>
              <a:rPr lang="zh-TW" altLang="en-US" sz="3600" b="1" spc="-1" dirty="0">
                <a:latin typeface="微軟正黑體"/>
                <a:ea typeface="微軟正黑體"/>
              </a:rPr>
              <a:t> </a:t>
            </a:r>
            <a:r>
              <a:rPr lang="zh-TW" altLang="en-US" sz="3600" b="1" spc="-1" dirty="0" smtClean="0">
                <a:latin typeface="微軟正黑體"/>
                <a:ea typeface="微軟正黑體"/>
              </a:rPr>
              <a:t>  </a:t>
            </a:r>
            <a:r>
              <a:rPr lang="zh-TW" altLang="en-US" sz="3600" b="1" strike="noStrike" spc="-1" dirty="0" smtClean="0">
                <a:uFillTx/>
                <a:latin typeface="微軟正黑體"/>
                <a:ea typeface="微軟正黑體"/>
              </a:rPr>
              <a:t>以免增加個人及他人的交通事故之風險。</a:t>
            </a:r>
            <a:endParaRPr lang="en-US" sz="3600" b="0" strike="noStrike" spc="-1" dirty="0">
              <a:latin typeface="Arial"/>
            </a:endParaRPr>
          </a:p>
        </p:txBody>
      </p:sp>
      <p:pic>
        <p:nvPicPr>
          <p:cNvPr id="336" name="Picture 2"/>
          <p:cNvPicPr/>
          <p:nvPr/>
        </p:nvPicPr>
        <p:blipFill>
          <a:blip r:embed="rId3"/>
          <a:stretch/>
        </p:blipFill>
        <p:spPr>
          <a:xfrm>
            <a:off x="1422360" y="4183200"/>
            <a:ext cx="5139720" cy="3428640"/>
          </a:xfrm>
          <a:prstGeom prst="rect">
            <a:avLst/>
          </a:prstGeom>
          <a:ln>
            <a:noFill/>
          </a:ln>
        </p:spPr>
      </p:pic>
      <p:sp>
        <p:nvSpPr>
          <p:cNvPr id="14" name="CustomShape 2"/>
          <p:cNvSpPr/>
          <p:nvPr/>
        </p:nvSpPr>
        <p:spPr>
          <a:xfrm>
            <a:off x="-9720" y="2048760"/>
            <a:ext cx="6997680" cy="73044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000" b="0" strike="noStrike" spc="123" dirty="0" err="1">
                <a:solidFill>
                  <a:srgbClr val="FFFFFF"/>
                </a:solidFill>
                <a:latin typeface="微軟正黑體"/>
                <a:ea typeface="微軟正黑體"/>
              </a:rPr>
              <a:t>能力四</a:t>
            </a:r>
            <a:r>
              <a:rPr lang="en-US" sz="4000" b="0" strike="noStrike" spc="123" dirty="0">
                <a:solidFill>
                  <a:srgbClr val="FFFFFF"/>
                </a:solidFill>
                <a:latin typeface="微軟正黑體"/>
                <a:ea typeface="微軟正黑體"/>
              </a:rPr>
              <a:t> </a:t>
            </a:r>
            <a:r>
              <a:rPr lang="en-US" sz="4000" b="0" strike="noStrike" spc="123" dirty="0" err="1">
                <a:solidFill>
                  <a:srgbClr val="FFFFFF"/>
                </a:solidFill>
                <a:latin typeface="微軟正黑體"/>
                <a:ea typeface="微軟正黑體"/>
              </a:rPr>
              <a:t>清楚用法時間</a:t>
            </a:r>
            <a:endParaRPr lang="en-US" sz="4000" b="0" strike="noStrike" spc="-1" dirty="0">
              <a:latin typeface="Arial"/>
            </a:endParaRPr>
          </a:p>
        </p:txBody>
      </p:sp>
      <p:sp>
        <p:nvSpPr>
          <p:cNvPr id="15" name="CustomShape 3"/>
          <p:cNvSpPr/>
          <p:nvPr/>
        </p:nvSpPr>
        <p:spPr>
          <a:xfrm>
            <a:off x="7391520" y="689900"/>
            <a:ext cx="5781960" cy="76194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ts val="6721"/>
              </a:lnSpc>
            </a:pPr>
            <a:r>
              <a:rPr lang="zh-TW" altLang="en-US" sz="4000" spc="559" dirty="0" smtClean="0">
                <a:solidFill>
                  <a:srgbClr val="FFFFFF"/>
                </a:solidFill>
                <a:latin typeface="微軟正黑體"/>
                <a:ea typeface="微軟正黑體"/>
              </a:rPr>
              <a:t>服用安眠藥</a:t>
            </a:r>
            <a:r>
              <a:rPr lang="zh-TW" altLang="en-US" sz="4000" spc="559" dirty="0">
                <a:solidFill>
                  <a:srgbClr val="FFFFFF"/>
                </a:solidFill>
                <a:latin typeface="微軟正黑體"/>
                <a:ea typeface="微軟正黑體"/>
              </a:rPr>
              <a:t>前要明白</a:t>
            </a:r>
            <a:endParaRPr lang="en-US" altLang="zh-TW" sz="4000" spc="-1" dirty="0"/>
          </a:p>
        </p:txBody>
      </p:sp>
      <p:sp>
        <p:nvSpPr>
          <p:cNvPr id="7" name="文字方塊 6"/>
          <p:cNvSpPr txBox="1"/>
          <p:nvPr/>
        </p:nvSpPr>
        <p:spPr>
          <a:xfrm>
            <a:off x="8077200" y="97917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23</a:t>
            </a:r>
            <a:endParaRPr lang="zh-TW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69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CustomShape 1"/>
          <p:cNvSpPr/>
          <p:nvPr/>
        </p:nvSpPr>
        <p:spPr>
          <a:xfrm>
            <a:off x="7003800" y="0"/>
            <a:ext cx="11298960" cy="1028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5" name="CustomShape 6"/>
          <p:cNvSpPr/>
          <p:nvPr/>
        </p:nvSpPr>
        <p:spPr>
          <a:xfrm>
            <a:off x="7296424" y="2385960"/>
            <a:ext cx="10667520" cy="341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marL="399960" indent="-399600">
              <a:lnSpc>
                <a:spcPct val="150000"/>
              </a:lnSpc>
            </a:pP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(七)</a:t>
            </a:r>
            <a:r>
              <a:rPr lang="en-US" sz="4000" b="1" strike="noStrike" spc="-1" dirty="0" err="1">
                <a:solidFill>
                  <a:srgbClr val="660033"/>
                </a:solidFill>
                <a:latin typeface="微軟正黑體"/>
                <a:ea typeface="微軟正黑體"/>
              </a:rPr>
              <a:t>勿轉售或轉讓</a:t>
            </a: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:</a:t>
            </a:r>
            <a:endParaRPr lang="en-US" sz="40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        </a:t>
            </a:r>
            <a:r>
              <a:rPr lang="en-US" sz="3600" b="1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鎮靜安眠藥屬於第三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、四級管制藥品，</a:t>
            </a:r>
            <a:r>
              <a:rPr lang="en-US" sz="3600" b="1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未服用完</a:t>
            </a:r>
            <a:endParaRPr lang="en-US" sz="3600" b="1" strike="noStrike" spc="-1" dirty="0" smtClean="0">
              <a:solidFill>
                <a:srgbClr val="000000"/>
              </a:solidFill>
              <a:latin typeface="微軟正黑體"/>
              <a:ea typeface="微軟正黑體"/>
            </a:endParaRPr>
          </a:p>
          <a:p>
            <a:pPr>
              <a:lnSpc>
                <a:spcPct val="150000"/>
              </a:lnSpc>
            </a:pPr>
            <a:r>
              <a:rPr lang="en-US" sz="3600" b="1" spc="-1" dirty="0">
                <a:solidFill>
                  <a:srgbClr val="000000"/>
                </a:solidFill>
                <a:latin typeface="微軟正黑體"/>
                <a:ea typeface="微軟正黑體"/>
              </a:rPr>
              <a:t> </a:t>
            </a:r>
            <a:r>
              <a:rPr lang="en-US" sz="3600" b="1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       </a:t>
            </a:r>
            <a:r>
              <a:rPr lang="en-US" sz="3600" b="1" strike="noStrike" spc="-1" dirty="0" err="1" smtClean="0">
                <a:solidFill>
                  <a:srgbClr val="000000"/>
                </a:solidFill>
                <a:latin typeface="微軟正黑體"/>
                <a:ea typeface="微軟正黑體"/>
              </a:rPr>
              <a:t>之安眠藥</a:t>
            </a:r>
            <a:r>
              <a:rPr lang="en-US" sz="3600" b="1" strike="noStrike" spc="-1" dirty="0" err="1" smtClean="0">
                <a:solidFill>
                  <a:srgbClr val="FF0000"/>
                </a:solidFill>
                <a:latin typeface="微軟正黑體"/>
                <a:ea typeface="微軟正黑體"/>
              </a:rPr>
              <a:t>不可任意轉售或轉讓</a:t>
            </a:r>
            <a:r>
              <a:rPr lang="en-US" sz="3600" b="1" strike="noStrike" spc="-1" dirty="0" err="1">
                <a:solidFill>
                  <a:srgbClr val="FF0000"/>
                </a:solidFill>
                <a:latin typeface="微軟正黑體"/>
                <a:ea typeface="微軟正黑體"/>
              </a:rPr>
              <a:t>，以免觸犯『</a:t>
            </a:r>
            <a:r>
              <a:rPr lang="en-US" sz="3600" b="1" strike="noStrike" spc="-1" dirty="0" err="1" smtClean="0">
                <a:solidFill>
                  <a:srgbClr val="FF0000"/>
                </a:solidFill>
                <a:latin typeface="微軟正黑體"/>
                <a:ea typeface="微軟正黑體"/>
              </a:rPr>
              <a:t>毒品</a:t>
            </a:r>
            <a:endParaRPr lang="en-US" sz="3600" b="1" strike="noStrike" spc="-1" dirty="0" smtClean="0">
              <a:solidFill>
                <a:srgbClr val="FF0000"/>
              </a:solidFill>
              <a:latin typeface="微軟正黑體"/>
              <a:ea typeface="微軟正黑體"/>
            </a:endParaRPr>
          </a:p>
          <a:p>
            <a:pPr>
              <a:lnSpc>
                <a:spcPct val="150000"/>
              </a:lnSpc>
            </a:pPr>
            <a:r>
              <a:rPr lang="en-US" sz="3600" b="1" spc="-1" dirty="0">
                <a:solidFill>
                  <a:srgbClr val="FF0000"/>
                </a:solidFill>
                <a:latin typeface="微軟正黑體"/>
                <a:ea typeface="微軟正黑體"/>
              </a:rPr>
              <a:t> </a:t>
            </a:r>
            <a:r>
              <a:rPr lang="en-US" sz="3600" b="1" spc="-1" dirty="0" smtClean="0">
                <a:solidFill>
                  <a:srgbClr val="FF0000"/>
                </a:solidFill>
                <a:latin typeface="微軟正黑體"/>
                <a:ea typeface="微軟正黑體"/>
              </a:rPr>
              <a:t>       </a:t>
            </a:r>
            <a:r>
              <a:rPr lang="en-US" sz="3600" b="1" strike="noStrike" spc="-1" dirty="0" err="1" smtClean="0">
                <a:solidFill>
                  <a:srgbClr val="FF0000"/>
                </a:solidFill>
                <a:latin typeface="微軟正黑體"/>
                <a:ea typeface="微軟正黑體"/>
              </a:rPr>
              <a:t>危害防制條例</a:t>
            </a:r>
            <a:r>
              <a:rPr lang="en-US" sz="3600" b="1" strike="noStrike" spc="-1" dirty="0">
                <a:solidFill>
                  <a:srgbClr val="FF0000"/>
                </a:solidFill>
                <a:latin typeface="微軟正黑體"/>
                <a:ea typeface="微軟正黑體"/>
              </a:rPr>
              <a:t>』。</a:t>
            </a:r>
            <a:endParaRPr lang="en-US" sz="3600" b="0" strike="noStrike" spc="-1" dirty="0">
              <a:latin typeface="Arial"/>
            </a:endParaRPr>
          </a:p>
        </p:txBody>
      </p:sp>
      <p:sp>
        <p:nvSpPr>
          <p:cNvPr id="366" name="CustomShape 7"/>
          <p:cNvSpPr/>
          <p:nvPr/>
        </p:nvSpPr>
        <p:spPr>
          <a:xfrm>
            <a:off x="7093260" y="6367636"/>
            <a:ext cx="11114280" cy="23910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strike="noStrike" spc="-1" dirty="0">
                <a:solidFill>
                  <a:srgbClr val="0000FF"/>
                </a:solidFill>
                <a:latin typeface="微軟正黑體"/>
                <a:ea typeface="微軟正黑體"/>
              </a:rPr>
              <a:t>「</a:t>
            </a:r>
            <a:r>
              <a:rPr lang="en-US" sz="3600" b="0" strike="noStrike" spc="-1" dirty="0" err="1">
                <a:solidFill>
                  <a:srgbClr val="0000FF"/>
                </a:solidFill>
                <a:latin typeface="微軟正黑體"/>
                <a:ea typeface="微軟正黑體"/>
              </a:rPr>
              <a:t>毒品」與「管制藥品」是一體兩面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600" b="0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1.非醫療使用目的而濫用藥物即為「毒品」。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600" b="0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2.醫師診斷開列處方供合法醫療使用為「管制藥品」。</a:t>
            </a:r>
            <a:endParaRPr lang="en-US" sz="3600" b="0" strike="noStrike" spc="-1" dirty="0">
              <a:latin typeface="Arial"/>
            </a:endParaRPr>
          </a:p>
        </p:txBody>
      </p:sp>
      <p:pic>
        <p:nvPicPr>
          <p:cNvPr id="367" name="圖片 3"/>
          <p:cNvPicPr/>
          <p:nvPr/>
        </p:nvPicPr>
        <p:blipFill>
          <a:blip r:embed="rId2"/>
          <a:stretch/>
        </p:blipFill>
        <p:spPr>
          <a:xfrm>
            <a:off x="1002960" y="4152240"/>
            <a:ext cx="5392440" cy="4044240"/>
          </a:xfrm>
          <a:prstGeom prst="rect">
            <a:avLst/>
          </a:prstGeom>
          <a:ln>
            <a:noFill/>
          </a:ln>
        </p:spPr>
      </p:pic>
      <p:sp>
        <p:nvSpPr>
          <p:cNvPr id="12" name="CustomShape 2"/>
          <p:cNvSpPr/>
          <p:nvPr/>
        </p:nvSpPr>
        <p:spPr>
          <a:xfrm>
            <a:off x="-9720" y="2048760"/>
            <a:ext cx="6997680" cy="73044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000" b="0" strike="noStrike" spc="123" dirty="0" err="1">
                <a:solidFill>
                  <a:srgbClr val="FFFFFF"/>
                </a:solidFill>
                <a:latin typeface="微軟正黑體"/>
                <a:ea typeface="微軟正黑體"/>
              </a:rPr>
              <a:t>能力四</a:t>
            </a:r>
            <a:r>
              <a:rPr lang="en-US" sz="4000" b="0" strike="noStrike" spc="123" dirty="0">
                <a:solidFill>
                  <a:srgbClr val="FFFFFF"/>
                </a:solidFill>
                <a:latin typeface="微軟正黑體"/>
                <a:ea typeface="微軟正黑體"/>
              </a:rPr>
              <a:t> </a:t>
            </a:r>
            <a:r>
              <a:rPr lang="en-US" sz="4000" b="0" strike="noStrike" spc="123" dirty="0" err="1">
                <a:solidFill>
                  <a:srgbClr val="FFFFFF"/>
                </a:solidFill>
                <a:latin typeface="微軟正黑體"/>
                <a:ea typeface="微軟正黑體"/>
              </a:rPr>
              <a:t>清楚用法時間</a:t>
            </a:r>
            <a:endParaRPr lang="en-US" sz="4000" b="0" strike="noStrike" spc="-1" dirty="0">
              <a:latin typeface="Arial"/>
            </a:endParaRPr>
          </a:p>
        </p:txBody>
      </p:sp>
      <p:sp>
        <p:nvSpPr>
          <p:cNvPr id="13" name="CustomShape 3"/>
          <p:cNvSpPr/>
          <p:nvPr/>
        </p:nvSpPr>
        <p:spPr>
          <a:xfrm>
            <a:off x="7391520" y="689900"/>
            <a:ext cx="5781960" cy="76194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ts val="6721"/>
              </a:lnSpc>
            </a:pPr>
            <a:r>
              <a:rPr lang="zh-TW" altLang="en-US" sz="4000" spc="559" dirty="0" smtClean="0">
                <a:solidFill>
                  <a:srgbClr val="FFFFFF"/>
                </a:solidFill>
                <a:latin typeface="微軟正黑體"/>
                <a:ea typeface="微軟正黑體"/>
              </a:rPr>
              <a:t>服用安眠藥</a:t>
            </a:r>
            <a:r>
              <a:rPr lang="zh-TW" altLang="en-US" sz="4000" spc="559" dirty="0">
                <a:solidFill>
                  <a:srgbClr val="FFFFFF"/>
                </a:solidFill>
                <a:latin typeface="微軟正黑體"/>
                <a:ea typeface="微軟正黑體"/>
              </a:rPr>
              <a:t>前要明白</a:t>
            </a:r>
            <a:endParaRPr lang="en-US" altLang="zh-TW" sz="4000" spc="-1" dirty="0"/>
          </a:p>
        </p:txBody>
      </p:sp>
      <p:sp>
        <p:nvSpPr>
          <p:cNvPr id="8" name="文字方塊 7"/>
          <p:cNvSpPr txBox="1"/>
          <p:nvPr/>
        </p:nvSpPr>
        <p:spPr>
          <a:xfrm>
            <a:off x="8077200" y="97917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24</a:t>
            </a:r>
            <a:endParaRPr lang="zh-TW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66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CustomShape 1"/>
          <p:cNvSpPr/>
          <p:nvPr/>
        </p:nvSpPr>
        <p:spPr>
          <a:xfrm>
            <a:off x="6988680" y="0"/>
            <a:ext cx="11298960" cy="1028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0" name="CustomShape 2"/>
          <p:cNvSpPr/>
          <p:nvPr/>
        </p:nvSpPr>
        <p:spPr>
          <a:xfrm>
            <a:off x="-9720" y="2048760"/>
            <a:ext cx="6997680" cy="7304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000" b="0" strike="noStrike" spc="123">
                <a:solidFill>
                  <a:srgbClr val="FFFFFF"/>
                </a:solidFill>
                <a:latin typeface="微軟正黑體"/>
                <a:ea typeface="微軟正黑體"/>
              </a:rPr>
              <a:t>能力五 與醫師藥師做朋友</a:t>
            </a:r>
            <a:endParaRPr lang="en-US" sz="4000" b="0" strike="noStrike" spc="-1">
              <a:latin typeface="Arial"/>
            </a:endParaRPr>
          </a:p>
        </p:txBody>
      </p:sp>
      <p:sp>
        <p:nvSpPr>
          <p:cNvPr id="371" name="CustomShape 3"/>
          <p:cNvSpPr/>
          <p:nvPr/>
        </p:nvSpPr>
        <p:spPr>
          <a:xfrm>
            <a:off x="7487816" y="1195560"/>
            <a:ext cx="5781960" cy="8532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ts val="6721"/>
              </a:lnSpc>
            </a:pPr>
            <a:r>
              <a:rPr lang="en-US" sz="4000" b="0" strike="noStrike" spc="559">
                <a:solidFill>
                  <a:srgbClr val="FFFFFF"/>
                </a:solidFill>
                <a:latin typeface="微軟正黑體"/>
                <a:ea typeface="微軟正黑體"/>
              </a:rPr>
              <a:t>有問題問專業</a:t>
            </a:r>
            <a:endParaRPr lang="en-US" sz="4000" b="0" strike="noStrike" spc="-1">
              <a:latin typeface="Arial"/>
            </a:endParaRPr>
          </a:p>
        </p:txBody>
      </p:sp>
      <p:sp>
        <p:nvSpPr>
          <p:cNvPr id="372" name="CustomShape 4"/>
          <p:cNvSpPr/>
          <p:nvPr/>
        </p:nvSpPr>
        <p:spPr>
          <a:xfrm>
            <a:off x="7127640" y="2778480"/>
            <a:ext cx="11016000" cy="60939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(一)</a:t>
            </a:r>
            <a:r>
              <a:rPr lang="en-US" sz="4000" b="1" strike="noStrike" spc="-1" dirty="0" err="1">
                <a:solidFill>
                  <a:srgbClr val="660033"/>
                </a:solidFill>
                <a:latin typeface="微軟正黑體"/>
                <a:ea typeface="微軟正黑體"/>
              </a:rPr>
              <a:t>紀錄諮詢電話</a:t>
            </a: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：</a:t>
            </a:r>
            <a:r>
              <a:rPr dirty="0"/>
              <a:t/>
            </a:r>
            <a:br>
              <a:rPr dirty="0"/>
            </a:b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      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將認識的醫師或藥師的連絡電話記在緊急電話簿內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        ，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以做為健康諮詢之用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。 </a:t>
            </a:r>
            <a:r>
              <a:rPr dirty="0"/>
              <a:t/>
            </a:r>
            <a:br>
              <a:rPr dirty="0"/>
            </a:b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(二)</a:t>
            </a:r>
            <a:r>
              <a:rPr lang="en-US" sz="4000" b="1" strike="noStrike" spc="-1" dirty="0" err="1">
                <a:solidFill>
                  <a:srgbClr val="660033"/>
                </a:solidFill>
                <a:latin typeface="微軟正黑體"/>
                <a:ea typeface="微軟正黑體"/>
              </a:rPr>
              <a:t>有問題問專家</a:t>
            </a:r>
            <a:r>
              <a:rPr lang="en-US" sz="4000" b="1" strike="noStrike" spc="-1" dirty="0">
                <a:solidFill>
                  <a:srgbClr val="660033"/>
                </a:solidFill>
                <a:latin typeface="微軟正黑體"/>
                <a:ea typeface="微軟正黑體"/>
              </a:rPr>
              <a:t>：</a:t>
            </a:r>
            <a:endParaRPr lang="en-US" sz="4000" b="0" strike="noStrike" spc="-1" dirty="0">
              <a:latin typeface="Arial"/>
            </a:endParaRPr>
          </a:p>
          <a:p>
            <a:pPr marL="399960" indent="-399600">
              <a:lnSpc>
                <a:spcPct val="150000"/>
              </a:lnSpc>
            </a:pP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       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用藥的任何問題，應請教醫師或藥師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(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或直接撥打</a:t>
            </a:r>
            <a:r>
              <a:rPr dirty="0"/>
              <a:t/>
            </a:r>
            <a:br>
              <a:rPr dirty="0"/>
            </a:b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    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藥袋上的藥師電話諮詢請教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)，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不要聽信非醫藥專</a:t>
            </a:r>
            <a:r>
              <a:rPr dirty="0"/>
              <a:t/>
            </a:r>
            <a:br>
              <a:rPr dirty="0"/>
            </a:b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    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微軟正黑體"/>
                <a:ea typeface="微軟正黑體"/>
              </a:rPr>
              <a:t>業人員的建議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。 </a:t>
            </a:r>
            <a:endParaRPr lang="en-US" sz="3600" b="0" strike="noStrike" spc="-1" dirty="0">
              <a:latin typeface="Arial"/>
            </a:endParaRPr>
          </a:p>
        </p:txBody>
      </p:sp>
      <p:pic>
        <p:nvPicPr>
          <p:cNvPr id="373" name="圖片 3"/>
          <p:cNvPicPr/>
          <p:nvPr/>
        </p:nvPicPr>
        <p:blipFill>
          <a:blip r:embed="rId2"/>
          <a:stretch/>
        </p:blipFill>
        <p:spPr>
          <a:xfrm>
            <a:off x="1042200" y="4026240"/>
            <a:ext cx="5357520" cy="3571920"/>
          </a:xfrm>
          <a:prstGeom prst="rect">
            <a:avLst/>
          </a:prstGeom>
          <a:ln>
            <a:noFill/>
          </a:ln>
        </p:spPr>
      </p:pic>
      <p:sp>
        <p:nvSpPr>
          <p:cNvPr id="7" name="文字方塊 6"/>
          <p:cNvSpPr txBox="1"/>
          <p:nvPr/>
        </p:nvSpPr>
        <p:spPr>
          <a:xfrm>
            <a:off x="8077200" y="97917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25</a:t>
            </a:r>
            <a:endParaRPr lang="zh-TW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BC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CustomShape 1"/>
          <p:cNvSpPr/>
          <p:nvPr/>
        </p:nvSpPr>
        <p:spPr>
          <a:xfrm>
            <a:off x="1221480" y="714240"/>
            <a:ext cx="15072840" cy="1257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5400" b="1" strike="noStrike" spc="-1">
                <a:solidFill>
                  <a:srgbClr val="000000"/>
                </a:solidFill>
                <a:latin typeface="微軟正黑體"/>
                <a:ea typeface="微軟正黑體"/>
              </a:rPr>
              <a:t>個別治療失眠新趨勢</a:t>
            </a:r>
            <a:endParaRPr lang="en-US" sz="5400" b="0" strike="noStrike" spc="-1">
              <a:latin typeface="Arial"/>
            </a:endParaRPr>
          </a:p>
        </p:txBody>
      </p:sp>
      <p:sp>
        <p:nvSpPr>
          <p:cNvPr id="376" name="CustomShape 2"/>
          <p:cNvSpPr/>
          <p:nvPr/>
        </p:nvSpPr>
        <p:spPr>
          <a:xfrm>
            <a:off x="1828800" y="2476440"/>
            <a:ext cx="14689440" cy="579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rmAutofit/>
          </a:bodyPr>
          <a:lstStyle/>
          <a:p>
            <a:pPr marL="571500" indent="-571500">
              <a:lnSpc>
                <a:spcPts val="5601"/>
              </a:lnSpc>
              <a:buFont typeface="Wingdings" panose="05000000000000000000" pitchFamily="2" charset="2"/>
              <a:buChar char="u"/>
            </a:pPr>
            <a:r>
              <a:rPr lang="en-US" sz="4000" b="1" strike="noStrike" spc="-1" dirty="0" err="1">
                <a:solidFill>
                  <a:srgbClr val="0000FF"/>
                </a:solidFill>
                <a:latin typeface="微軟正黑體"/>
                <a:ea typeface="微軟正黑體"/>
              </a:rPr>
              <a:t>當晚不使用安眠藥時</a:t>
            </a:r>
            <a:r>
              <a:rPr lang="en-US" sz="4000" b="1" strike="noStrike" spc="-1" dirty="0">
                <a:solidFill>
                  <a:srgbClr val="0000FF"/>
                </a:solidFill>
                <a:latin typeface="微軟正黑體"/>
                <a:ea typeface="微軟正黑體"/>
              </a:rPr>
              <a:t>:</a:t>
            </a:r>
            <a:r>
              <a:rPr dirty="0"/>
              <a:t/>
            </a:r>
            <a:br>
              <a:rPr dirty="0"/>
            </a:b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1.不用藥當夜，可遵循睡眠衛生與身心放鬆等方法</a:t>
            </a:r>
            <a:r>
              <a:rPr 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。</a:t>
            </a:r>
            <a:endParaRPr lang="en-US" sz="3600" spc="-1" dirty="0">
              <a:latin typeface="Arial"/>
            </a:endParaRPr>
          </a:p>
          <a:p>
            <a:pPr>
              <a:lnSpc>
                <a:spcPts val="5601"/>
              </a:lnSpc>
            </a:pPr>
            <a:r>
              <a:rPr lang="en-US" sz="3600" b="1" strike="noStrike" spc="-1" dirty="0">
                <a:solidFill>
                  <a:srgbClr val="000000"/>
                </a:solidFill>
                <a:latin typeface="Arial"/>
                <a:ea typeface="微軟正黑體"/>
              </a:rPr>
              <a:t> </a:t>
            </a:r>
            <a:r>
              <a:rPr lang="en-US" sz="3600" b="1" strike="noStrike" spc="-1" dirty="0" smtClean="0">
                <a:solidFill>
                  <a:srgbClr val="000000"/>
                </a:solidFill>
                <a:latin typeface="Arial"/>
                <a:ea typeface="微軟正黑體"/>
              </a:rPr>
              <a:t> </a:t>
            </a:r>
            <a:r>
              <a:rPr 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   2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.無法入睡時才服藥，若服藥前即可自行入睡，則不需規則使用。</a:t>
            </a:r>
            <a:r>
              <a:rPr dirty="0"/>
              <a:t/>
            </a:r>
            <a:br>
              <a:rPr dirty="0"/>
            </a:br>
            <a:endParaRPr lang="en-US" dirty="0" smtClean="0"/>
          </a:p>
          <a:p>
            <a:pPr marL="571500" indent="-571500">
              <a:lnSpc>
                <a:spcPts val="5601"/>
              </a:lnSpc>
              <a:buFont typeface="Wingdings" panose="05000000000000000000" pitchFamily="2" charset="2"/>
              <a:buChar char="u"/>
            </a:pPr>
            <a:r>
              <a:rPr lang="en-US" sz="4000" b="1" strike="noStrike" spc="-1" dirty="0" err="1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當晚需要使用安眠藥時</a:t>
            </a:r>
            <a:r>
              <a:rPr lang="en-US" sz="4000" b="1" strike="noStrike" spc="-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endParaRPr lang="en-US" sz="4000" b="0" strike="noStrike" spc="-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5601"/>
              </a:lnSpc>
            </a:pPr>
            <a:r>
              <a:rPr 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     1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.根據過去經驗預測當夜有可能嚴重失眠時。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ts val="5601"/>
              </a:lnSpc>
            </a:pPr>
            <a:r>
              <a:rPr 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     2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.期待隔天須要有充足飽滿的精神時使用。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ts val="5601"/>
              </a:lnSpc>
            </a:pPr>
            <a:r>
              <a:rPr lang="en-US" sz="3600" b="1" strike="noStrike" spc="-1" dirty="0" smtClean="0">
                <a:solidFill>
                  <a:srgbClr val="000000"/>
                </a:solidFill>
                <a:latin typeface="微軟正黑體"/>
                <a:ea typeface="微軟正黑體"/>
              </a:rPr>
              <a:t>     3</a:t>
            </a:r>
            <a:r>
              <a:rPr lang="en-US" sz="3600" b="1" strike="noStrike" spc="-1" dirty="0">
                <a:solidFill>
                  <a:srgbClr val="000000"/>
                </a:solidFill>
                <a:latin typeface="微軟正黑體"/>
                <a:ea typeface="微軟正黑體"/>
              </a:rPr>
              <a:t>.如果確實需要用藥時，仍可於就寢後1小時決定使用。</a:t>
            </a:r>
            <a:endParaRPr lang="en-US" sz="3600" b="0" strike="noStrike" spc="-1" dirty="0">
              <a:latin typeface="Arial"/>
            </a:endParaRPr>
          </a:p>
        </p:txBody>
      </p:sp>
      <p:sp>
        <p:nvSpPr>
          <p:cNvPr id="377" name="CustomShape 3"/>
          <p:cNvSpPr/>
          <p:nvPr/>
        </p:nvSpPr>
        <p:spPr>
          <a:xfrm>
            <a:off x="152280" y="9791640"/>
            <a:ext cx="125298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en-US" sz="1800" b="0" strike="noStrike" spc="-1">
                <a:solidFill>
                  <a:srgbClr val="000000"/>
                </a:solidFill>
                <a:latin typeface="Times New Roman"/>
                <a:ea typeface="微軟正黑體"/>
              </a:rPr>
              <a:t>From: 台大醫院睡眠醫學中心-失眠知多少衛教單張</a:t>
            </a:r>
            <a:endParaRPr lang="en-US" sz="1800" b="0" strike="noStrike" spc="-1">
              <a:latin typeface="Arial"/>
            </a:endParaRPr>
          </a:p>
        </p:txBody>
      </p:sp>
      <p:grpSp>
        <p:nvGrpSpPr>
          <p:cNvPr id="378" name="Group 4"/>
          <p:cNvGrpSpPr/>
          <p:nvPr/>
        </p:nvGrpSpPr>
        <p:grpSpPr>
          <a:xfrm>
            <a:off x="6413664" y="8580796"/>
            <a:ext cx="11581920" cy="1051920"/>
            <a:chOff x="6405120" y="8924040"/>
            <a:chExt cx="11581920" cy="1051920"/>
          </a:xfrm>
        </p:grpSpPr>
        <p:pic>
          <p:nvPicPr>
            <p:cNvPr id="379" name="Picture 6"/>
            <p:cNvPicPr/>
            <p:nvPr/>
          </p:nvPicPr>
          <p:blipFill>
            <a:blip r:embed="rId2"/>
            <a:stretch/>
          </p:blipFill>
          <p:spPr>
            <a:xfrm>
              <a:off x="6405120" y="8924040"/>
              <a:ext cx="1100880" cy="1051920"/>
            </a:xfrm>
            <a:prstGeom prst="rect">
              <a:avLst/>
            </a:prstGeom>
            <a:ln>
              <a:noFill/>
            </a:ln>
          </p:spPr>
        </p:pic>
        <p:sp>
          <p:nvSpPr>
            <p:cNvPr id="380" name="CustomShape 5"/>
            <p:cNvSpPr/>
            <p:nvPr/>
          </p:nvSpPr>
          <p:spPr>
            <a:xfrm>
              <a:off x="7506000" y="8924040"/>
              <a:ext cx="10481040" cy="10162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3600" b="1" strike="noStrike" spc="128">
                  <a:solidFill>
                    <a:srgbClr val="FF0000"/>
                  </a:solidFill>
                  <a:latin typeface="微軟正黑體"/>
                  <a:ea typeface="微軟正黑體"/>
                </a:rPr>
                <a:t>貼心提醒：</a:t>
              </a:r>
              <a:r>
                <a:t/>
              </a:r>
              <a:br/>
              <a:r>
                <a:rPr lang="en-US" sz="3600" b="1" strike="noStrike" spc="-1">
                  <a:solidFill>
                    <a:srgbClr val="000000"/>
                  </a:solidFill>
                  <a:latin typeface="微軟正黑體"/>
                  <a:ea typeface="微軟正黑體"/>
                </a:rPr>
                <a:t>先與醫師討論後再進行，切勿自行更改服用頻次</a:t>
              </a:r>
              <a:r>
                <a:rPr lang="en-US" sz="3600" b="1" strike="noStrike" spc="128">
                  <a:solidFill>
                    <a:srgbClr val="000000"/>
                  </a:solidFill>
                  <a:latin typeface="微軟正黑體"/>
                  <a:ea typeface="微軟正黑體"/>
                </a:rPr>
                <a:t>。</a:t>
              </a:r>
              <a:endParaRPr lang="en-US" sz="3600" b="0" strike="noStrike" spc="-1">
                <a:latin typeface="Arial"/>
              </a:endParaRPr>
            </a:p>
          </p:txBody>
        </p:sp>
      </p:grpSp>
      <p:sp>
        <p:nvSpPr>
          <p:cNvPr id="8" name="文字方塊 7"/>
          <p:cNvSpPr txBox="1"/>
          <p:nvPr/>
        </p:nvSpPr>
        <p:spPr>
          <a:xfrm>
            <a:off x="8077200" y="97917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solidFill>
                  <a:schemeClr val="bg1"/>
                </a:solidFill>
              </a:rPr>
              <a:t>26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2"/>
          <p:cNvPicPr/>
          <p:nvPr/>
        </p:nvPicPr>
        <p:blipFill>
          <a:blip r:embed="rId2"/>
          <a:srcRect t="39" b="39"/>
          <a:stretch/>
        </p:blipFill>
        <p:spPr>
          <a:xfrm>
            <a:off x="-1366200" y="6544440"/>
            <a:ext cx="10039320" cy="4065840"/>
          </a:xfrm>
          <a:prstGeom prst="rect">
            <a:avLst/>
          </a:prstGeom>
          <a:ln>
            <a:noFill/>
          </a:ln>
        </p:spPr>
      </p:pic>
      <p:pic>
        <p:nvPicPr>
          <p:cNvPr id="383" name="Picture 3"/>
          <p:cNvPicPr/>
          <p:nvPr/>
        </p:nvPicPr>
        <p:blipFill>
          <a:blip r:embed="rId3"/>
          <a:stretch/>
        </p:blipFill>
        <p:spPr>
          <a:xfrm>
            <a:off x="11302200" y="0"/>
            <a:ext cx="6857640" cy="6857640"/>
          </a:xfrm>
          <a:prstGeom prst="rect">
            <a:avLst/>
          </a:prstGeom>
          <a:ln>
            <a:noFill/>
          </a:ln>
        </p:spPr>
      </p:pic>
      <p:pic>
        <p:nvPicPr>
          <p:cNvPr id="384" name="Picture 4"/>
          <p:cNvPicPr/>
          <p:nvPr/>
        </p:nvPicPr>
        <p:blipFill>
          <a:blip r:embed="rId4"/>
          <a:srcRect t="39" b="39"/>
          <a:stretch/>
        </p:blipFill>
        <p:spPr>
          <a:xfrm>
            <a:off x="4082760" y="7094160"/>
            <a:ext cx="10523880" cy="4262040"/>
          </a:xfrm>
          <a:prstGeom prst="rect">
            <a:avLst/>
          </a:prstGeom>
          <a:ln>
            <a:noFill/>
          </a:ln>
        </p:spPr>
      </p:pic>
      <p:pic>
        <p:nvPicPr>
          <p:cNvPr id="385" name="Picture 5"/>
          <p:cNvPicPr/>
          <p:nvPr/>
        </p:nvPicPr>
        <p:blipFill>
          <a:blip r:embed="rId2"/>
          <a:srcRect t="39" b="39"/>
          <a:stretch/>
        </p:blipFill>
        <p:spPr>
          <a:xfrm>
            <a:off x="11302200" y="7033680"/>
            <a:ext cx="8198640" cy="3320280"/>
          </a:xfrm>
          <a:prstGeom prst="rect">
            <a:avLst/>
          </a:prstGeom>
          <a:ln>
            <a:noFill/>
          </a:ln>
        </p:spPr>
      </p:pic>
      <p:grpSp>
        <p:nvGrpSpPr>
          <p:cNvPr id="386" name="Group 1"/>
          <p:cNvGrpSpPr/>
          <p:nvPr/>
        </p:nvGrpSpPr>
        <p:grpSpPr>
          <a:xfrm>
            <a:off x="791072" y="533520"/>
            <a:ext cx="13232520" cy="7542471"/>
            <a:chOff x="838080" y="963360"/>
            <a:chExt cx="13232520" cy="5421467"/>
          </a:xfrm>
        </p:grpSpPr>
        <p:sp>
          <p:nvSpPr>
            <p:cNvPr id="387" name="CustomShape 2"/>
            <p:cNvSpPr/>
            <p:nvPr/>
          </p:nvSpPr>
          <p:spPr>
            <a:xfrm>
              <a:off x="838080" y="963360"/>
              <a:ext cx="6678720" cy="7318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>
              <a:spAutoFit/>
            </a:bodyPr>
            <a:lstStyle/>
            <a:p>
              <a:pPr>
                <a:lnSpc>
                  <a:spcPts val="5760"/>
                </a:lnSpc>
              </a:pPr>
              <a:r>
                <a:rPr lang="en-US" sz="6600" b="1" strike="noStrike" spc="143">
                  <a:solidFill>
                    <a:srgbClr val="002060"/>
                  </a:solidFill>
                  <a:latin typeface="微軟正黑體"/>
                  <a:ea typeface="微軟正黑體"/>
                </a:rPr>
                <a:t>參考資料</a:t>
              </a:r>
              <a:endParaRPr lang="en-US" sz="6600" b="0" strike="noStrike" spc="-1">
                <a:latin typeface="Arial"/>
              </a:endParaRPr>
            </a:p>
          </p:txBody>
        </p:sp>
        <p:grpSp>
          <p:nvGrpSpPr>
            <p:cNvPr id="388" name="Group 3"/>
            <p:cNvGrpSpPr/>
            <p:nvPr/>
          </p:nvGrpSpPr>
          <p:grpSpPr>
            <a:xfrm>
              <a:off x="1040760" y="1707330"/>
              <a:ext cx="9676440" cy="823274"/>
              <a:chOff x="1040760" y="1707330"/>
              <a:chExt cx="9676440" cy="823274"/>
            </a:xfrm>
          </p:grpSpPr>
          <p:sp>
            <p:nvSpPr>
              <p:cNvPr id="389" name="CustomShape 4"/>
              <p:cNvSpPr/>
              <p:nvPr/>
            </p:nvSpPr>
            <p:spPr>
              <a:xfrm>
                <a:off x="1040760" y="1707330"/>
                <a:ext cx="9676440" cy="4982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>
                <a:spAutoFit/>
              </a:bodyPr>
              <a:lstStyle/>
              <a:p>
                <a:pPr>
                  <a:lnSpc>
                    <a:spcPts val="3920"/>
                  </a:lnSpc>
                </a:pPr>
                <a:r>
                  <a:rPr lang="en-US" sz="2800" b="0" strike="noStrike" spc="128" dirty="0">
                    <a:solidFill>
                      <a:srgbClr val="2D1674"/>
                    </a:solidFill>
                    <a:latin typeface="微軟正黑體"/>
                    <a:ea typeface="微軟正黑體"/>
                  </a:rPr>
                  <a:t>1.衛生福利部食品藥物管理署反毒資源專區</a:t>
                </a:r>
                <a:endParaRPr lang="en-US" sz="2800" b="0" strike="noStrike" spc="-1" dirty="0">
                  <a:latin typeface="Arial"/>
                </a:endParaRPr>
              </a:p>
            </p:txBody>
          </p:sp>
          <p:sp>
            <p:nvSpPr>
              <p:cNvPr id="390" name="CustomShape 5"/>
              <p:cNvSpPr/>
              <p:nvPr/>
            </p:nvSpPr>
            <p:spPr>
              <a:xfrm>
                <a:off x="1076760" y="2043164"/>
                <a:ext cx="8679960" cy="4874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>
                <a:spAutoFit/>
              </a:bodyPr>
              <a:lstStyle/>
              <a:p>
                <a:pPr>
                  <a:lnSpc>
                    <a:spcPts val="3841"/>
                  </a:lnSpc>
                </a:pPr>
                <a:r>
                  <a:rPr lang="en-US" sz="2400" b="0" strike="noStrike" spc="117" dirty="0">
                    <a:solidFill>
                      <a:srgbClr val="000000"/>
                    </a:solidFill>
                    <a:latin typeface="Times New Roman"/>
                  </a:rPr>
                  <a:t>https://www.fda.gov.tw/TC/site.aspx?sid=10070</a:t>
                </a:r>
                <a:endParaRPr lang="en-US" sz="2400" b="0" strike="noStrike" spc="-1" dirty="0">
                  <a:latin typeface="Arial"/>
                </a:endParaRPr>
              </a:p>
            </p:txBody>
          </p:sp>
        </p:grpSp>
        <p:grpSp>
          <p:nvGrpSpPr>
            <p:cNvPr id="391" name="Group 6"/>
            <p:cNvGrpSpPr/>
            <p:nvPr/>
          </p:nvGrpSpPr>
          <p:grpSpPr>
            <a:xfrm>
              <a:off x="1040760" y="2436459"/>
              <a:ext cx="13029840" cy="869475"/>
              <a:chOff x="1040760" y="2436459"/>
              <a:chExt cx="13029840" cy="869475"/>
            </a:xfrm>
          </p:grpSpPr>
          <p:sp>
            <p:nvSpPr>
              <p:cNvPr id="392" name="CustomShape 7"/>
              <p:cNvSpPr/>
              <p:nvPr/>
            </p:nvSpPr>
            <p:spPr>
              <a:xfrm>
                <a:off x="1040760" y="2436459"/>
                <a:ext cx="13029840" cy="4982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>
                <a:spAutoFit/>
              </a:bodyPr>
              <a:lstStyle/>
              <a:p>
                <a:pPr>
                  <a:lnSpc>
                    <a:spcPts val="3920"/>
                  </a:lnSpc>
                </a:pPr>
                <a:r>
                  <a:rPr lang="en-US" sz="2800" b="0" strike="noStrike" spc="128" dirty="0">
                    <a:solidFill>
                      <a:srgbClr val="2D1674"/>
                    </a:solidFill>
                    <a:latin typeface="微軟正黑體"/>
                    <a:ea typeface="微軟正黑體"/>
                  </a:rPr>
                  <a:t>2.黑天白夜-找回燦爛的陽光</a:t>
                </a:r>
                <a:endParaRPr lang="en-US" sz="2800" b="0" strike="noStrike" spc="-1" dirty="0">
                  <a:latin typeface="Arial"/>
                </a:endParaRPr>
              </a:p>
            </p:txBody>
          </p:sp>
          <p:sp>
            <p:nvSpPr>
              <p:cNvPr id="393" name="CustomShape 8"/>
              <p:cNvSpPr/>
              <p:nvPr/>
            </p:nvSpPr>
            <p:spPr>
              <a:xfrm>
                <a:off x="1040760" y="2818494"/>
                <a:ext cx="11688120" cy="4874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>
                <a:spAutoFit/>
              </a:bodyPr>
              <a:lstStyle/>
              <a:p>
                <a:pPr>
                  <a:lnSpc>
                    <a:spcPts val="3841"/>
                  </a:lnSpc>
                </a:pPr>
                <a:r>
                  <a:rPr lang="en-US" sz="2400" b="0" strike="noStrike" spc="117" dirty="0">
                    <a:solidFill>
                      <a:srgbClr val="000000"/>
                    </a:solidFill>
                    <a:latin typeface="Times New Roman"/>
                  </a:rPr>
                  <a:t>http://consumer.fda.gov.tw/Pages/Detail.aspx?nodeID=479&amp;pid=7180 </a:t>
                </a:r>
                <a:endParaRPr lang="en-US" sz="2400" b="0" strike="noStrike" spc="-1" dirty="0">
                  <a:latin typeface="Arial"/>
                </a:endParaRPr>
              </a:p>
            </p:txBody>
          </p:sp>
        </p:grpSp>
        <p:grpSp>
          <p:nvGrpSpPr>
            <p:cNvPr id="394" name="Group 9"/>
            <p:cNvGrpSpPr/>
            <p:nvPr/>
          </p:nvGrpSpPr>
          <p:grpSpPr>
            <a:xfrm>
              <a:off x="967682" y="3229229"/>
              <a:ext cx="12078026" cy="1267854"/>
              <a:chOff x="967682" y="3229229"/>
              <a:chExt cx="12078026" cy="1267854"/>
            </a:xfrm>
          </p:grpSpPr>
          <p:sp>
            <p:nvSpPr>
              <p:cNvPr id="395" name="CustomShape 10"/>
              <p:cNvSpPr/>
              <p:nvPr/>
            </p:nvSpPr>
            <p:spPr>
              <a:xfrm>
                <a:off x="1006588" y="3229229"/>
                <a:ext cx="12039120" cy="4982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>
                <a:spAutoFit/>
              </a:bodyPr>
              <a:lstStyle/>
              <a:p>
                <a:pPr>
                  <a:lnSpc>
                    <a:spcPts val="3920"/>
                  </a:lnSpc>
                </a:pPr>
                <a:r>
                  <a:rPr lang="en-US" sz="2800" b="0" strike="noStrike" spc="128" dirty="0">
                    <a:solidFill>
                      <a:srgbClr val="2D1674"/>
                    </a:solidFill>
                    <a:latin typeface="微軟正黑體"/>
                    <a:ea typeface="微軟正黑體"/>
                  </a:rPr>
                  <a:t>3.臺大醫院睡眠中心-衛教專區 </a:t>
                </a:r>
                <a:endParaRPr lang="en-US" sz="2800" b="0" strike="noStrike" spc="-1" dirty="0">
                  <a:latin typeface="Arial"/>
                </a:endParaRPr>
              </a:p>
            </p:txBody>
          </p:sp>
          <p:sp>
            <p:nvSpPr>
              <p:cNvPr id="396" name="CustomShape 11"/>
              <p:cNvSpPr/>
              <p:nvPr/>
            </p:nvSpPr>
            <p:spPr>
              <a:xfrm>
                <a:off x="967682" y="4009643"/>
                <a:ext cx="10799640" cy="4874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>
                <a:spAutoFit/>
              </a:bodyPr>
              <a:lstStyle/>
              <a:p>
                <a:pPr>
                  <a:lnSpc>
                    <a:spcPts val="3841"/>
                  </a:lnSpc>
                </a:pPr>
                <a:r>
                  <a:rPr lang="en-US" sz="2400" b="0" strike="noStrike" spc="117" dirty="0">
                    <a:solidFill>
                      <a:srgbClr val="000000"/>
                    </a:solidFill>
                    <a:latin typeface="Times New Roman"/>
                  </a:rPr>
                  <a:t>http://www.ntuh.gov.tw/SLP/healthEducation/default.aspx</a:t>
                </a:r>
                <a:endParaRPr lang="en-US" sz="2400" b="0" strike="noStrike" spc="-1" dirty="0">
                  <a:latin typeface="Arial"/>
                </a:endParaRPr>
              </a:p>
            </p:txBody>
          </p:sp>
        </p:grpSp>
        <p:sp>
          <p:nvSpPr>
            <p:cNvPr id="397" name="CustomShape 12"/>
            <p:cNvSpPr/>
            <p:nvPr/>
          </p:nvSpPr>
          <p:spPr>
            <a:xfrm>
              <a:off x="967682" y="4450782"/>
              <a:ext cx="9676440" cy="84324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>
              <a:spAutoFit/>
            </a:bodyPr>
            <a:lstStyle/>
            <a:p>
              <a:pPr>
                <a:lnSpc>
                  <a:spcPts val="3920"/>
                </a:lnSpc>
              </a:pPr>
              <a:r>
                <a:rPr lang="en-US" altLang="zh-TW" sz="2800" spc="128" dirty="0">
                  <a:solidFill>
                    <a:srgbClr val="2D1674"/>
                  </a:solidFill>
                  <a:latin typeface="微軟正黑體"/>
                  <a:ea typeface="微軟正黑體"/>
                </a:rPr>
                <a:t>5</a:t>
              </a:r>
              <a:r>
                <a:rPr lang="en-US" sz="2800" b="0" strike="noStrike" spc="128" dirty="0" smtClean="0">
                  <a:solidFill>
                    <a:srgbClr val="2D1674"/>
                  </a:solidFill>
                  <a:latin typeface="微軟正黑體"/>
                  <a:ea typeface="微軟正黑體"/>
                </a:rPr>
                <a:t>.</a:t>
              </a:r>
              <a:r>
                <a:rPr lang="zh-TW" altLang="en-US" sz="2800" spc="128" dirty="0" smtClean="0">
                  <a:solidFill>
                    <a:srgbClr val="2D1674"/>
                  </a:solidFill>
                  <a:latin typeface="微軟正黑體"/>
                  <a:ea typeface="微軟正黑體"/>
                </a:rPr>
                <a:t>想藥告別失眠</a:t>
              </a:r>
              <a:r>
                <a:rPr lang="en-US" altLang="zh-TW" sz="2800" spc="128" dirty="0" smtClean="0">
                  <a:solidFill>
                    <a:srgbClr val="2D1674"/>
                  </a:solidFill>
                  <a:latin typeface="微軟正黑體"/>
                  <a:ea typeface="微軟正黑體"/>
                </a:rPr>
                <a:t>?</a:t>
              </a:r>
              <a:r>
                <a:rPr lang="zh-TW" altLang="en-US" sz="2800" spc="128" dirty="0" smtClean="0">
                  <a:solidFill>
                    <a:srgbClr val="2D1674"/>
                  </a:solidFill>
                  <a:latin typeface="微軟正黑體"/>
                  <a:ea typeface="微軟正黑體"/>
                </a:rPr>
                <a:t>服用安眠藥 少碰這些食品</a:t>
              </a:r>
              <a:endPara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ts val="3920"/>
                </a:lnSpc>
              </a:pPr>
              <a:r>
                <a:rPr lang="zh-TW" altLang="en-US" sz="2800" b="0" strike="noStrike" spc="128" dirty="0" smtClean="0">
                  <a:solidFill>
                    <a:srgbClr val="2D1674"/>
                  </a:solidFill>
                  <a:latin typeface="微軟正黑體"/>
                  <a:ea typeface="微軟正黑體"/>
                </a:rPr>
                <a:t>   財團法人藥害救濟基金會</a:t>
              </a:r>
              <a:r>
                <a:rPr lang="en-US" altLang="zh-TW" sz="2800" b="0" strike="noStrike" spc="128" dirty="0" smtClean="0">
                  <a:solidFill>
                    <a:srgbClr val="2D1674"/>
                  </a:solidFill>
                  <a:latin typeface="微軟正黑體"/>
                  <a:ea typeface="微軟正黑體"/>
                </a:rPr>
                <a:t>-</a:t>
              </a:r>
              <a:r>
                <a:rPr lang="zh-TW" altLang="en-US" sz="2800" b="0" strike="noStrike" spc="128" dirty="0" smtClean="0">
                  <a:solidFill>
                    <a:srgbClr val="2D1674"/>
                  </a:solidFill>
                  <a:latin typeface="微軟正黑體"/>
                  <a:ea typeface="微軟正黑體"/>
                </a:rPr>
                <a:t>健康醫療知識庫</a:t>
              </a:r>
              <a:endParaRPr lang="en-US" altLang="zh-TW" sz="2800" b="0" strike="noStrike" spc="128" dirty="0" smtClean="0">
                <a:solidFill>
                  <a:srgbClr val="2D1674"/>
                </a:solidFill>
                <a:latin typeface="微軟正黑體"/>
                <a:ea typeface="微軟正黑體"/>
              </a:endParaRPr>
            </a:p>
          </p:txBody>
        </p:sp>
        <p:sp>
          <p:nvSpPr>
            <p:cNvPr id="398" name="CustomShape 13"/>
            <p:cNvSpPr/>
            <p:nvPr/>
          </p:nvSpPr>
          <p:spPr>
            <a:xfrm>
              <a:off x="967682" y="5524354"/>
              <a:ext cx="9676440" cy="42162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>
              <a:spAutoFit/>
            </a:bodyPr>
            <a:lstStyle/>
            <a:p>
              <a:pPr>
                <a:lnSpc>
                  <a:spcPts val="3920"/>
                </a:lnSpc>
              </a:pPr>
              <a:r>
                <a:rPr lang="en-US" altLang="zh-TW" sz="2800" b="0" strike="noStrike" spc="128" dirty="0" smtClean="0">
                  <a:solidFill>
                    <a:srgbClr val="2D1674"/>
                  </a:solidFill>
                  <a:latin typeface="微軟正黑體"/>
                  <a:ea typeface="微軟正黑體"/>
                </a:rPr>
                <a:t>6</a:t>
              </a:r>
              <a:r>
                <a:rPr lang="en-US" sz="2800" b="0" strike="noStrike" spc="128" dirty="0" smtClean="0">
                  <a:solidFill>
                    <a:srgbClr val="2D1674"/>
                  </a:solidFill>
                  <a:latin typeface="微軟正黑體"/>
                  <a:ea typeface="微軟正黑體"/>
                </a:rPr>
                <a:t>.</a:t>
              </a:r>
              <a:r>
                <a:rPr lang="en-US" sz="2800" b="0" strike="noStrike" spc="128" dirty="0" smtClean="0">
                  <a:solidFill>
                    <a:srgbClr val="2D1674"/>
                  </a:solidFill>
                  <a:latin typeface="Times New Roman"/>
                  <a:ea typeface="微軟正黑體"/>
                </a:rPr>
                <a:t>UpToDate </a:t>
              </a:r>
              <a:r>
                <a:rPr lang="en-US" sz="2800" b="0" strike="noStrike" spc="128" dirty="0">
                  <a:solidFill>
                    <a:srgbClr val="2D1674"/>
                  </a:solidFill>
                  <a:latin typeface="Times New Roman"/>
                  <a:ea typeface="微軟正黑體"/>
                </a:rPr>
                <a:t>2013</a:t>
              </a:r>
              <a:r>
                <a:rPr lang="en-US" sz="2800" b="0" strike="noStrike" spc="128" dirty="0">
                  <a:solidFill>
                    <a:srgbClr val="2D1674"/>
                  </a:solidFill>
                  <a:latin typeface="Glacial Indifference"/>
                  <a:ea typeface="微軟正黑體"/>
                </a:rPr>
                <a:t>.</a:t>
              </a:r>
              <a:endParaRPr lang="en-US" sz="2800" b="0" strike="noStrike" spc="-1" dirty="0">
                <a:latin typeface="Arial"/>
              </a:endParaRPr>
            </a:p>
          </p:txBody>
        </p:sp>
        <p:sp>
          <p:nvSpPr>
            <p:cNvPr id="399" name="CustomShape 14"/>
            <p:cNvSpPr/>
            <p:nvPr/>
          </p:nvSpPr>
          <p:spPr>
            <a:xfrm>
              <a:off x="967682" y="5963204"/>
              <a:ext cx="9676440" cy="42162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>
              <a:spAutoFit/>
            </a:bodyPr>
            <a:lstStyle/>
            <a:p>
              <a:pPr>
                <a:lnSpc>
                  <a:spcPts val="3920"/>
                </a:lnSpc>
              </a:pPr>
              <a:r>
                <a:rPr lang="en-US" altLang="zh-TW" sz="2800" spc="128" dirty="0">
                  <a:solidFill>
                    <a:srgbClr val="2D1674"/>
                  </a:solidFill>
                  <a:latin typeface="微軟正黑體"/>
                  <a:ea typeface="微軟正黑體"/>
                </a:rPr>
                <a:t>7</a:t>
              </a:r>
              <a:r>
                <a:rPr lang="en-US" sz="2800" b="0" strike="noStrike" spc="128" dirty="0" smtClean="0">
                  <a:solidFill>
                    <a:srgbClr val="2D1674"/>
                  </a:solidFill>
                  <a:latin typeface="微軟正黑體"/>
                  <a:ea typeface="微軟正黑體"/>
                </a:rPr>
                <a:t>. </a:t>
              </a:r>
              <a:r>
                <a:rPr lang="en-US" sz="2800" b="0" strike="noStrike" spc="128" dirty="0">
                  <a:solidFill>
                    <a:srgbClr val="2D1674"/>
                  </a:solidFill>
                  <a:latin typeface="Times New Roman"/>
                  <a:ea typeface="微軟正黑體"/>
                </a:rPr>
                <a:t>Micromedex Healthcare series 2.0 2013</a:t>
              </a:r>
              <a:r>
                <a:rPr lang="en-US" sz="2800" b="0" strike="noStrike" spc="128" dirty="0">
                  <a:solidFill>
                    <a:srgbClr val="2D1674"/>
                  </a:solidFill>
                  <a:latin typeface="Glacial Indifference"/>
                  <a:ea typeface="微軟正黑體"/>
                </a:rPr>
                <a:t>.</a:t>
              </a:r>
              <a:endParaRPr lang="en-US" sz="2800" b="0" strike="noStrike" spc="-1" dirty="0">
                <a:latin typeface="Arial"/>
              </a:endParaRPr>
            </a:p>
          </p:txBody>
        </p:sp>
      </p:grpSp>
      <p:sp>
        <p:nvSpPr>
          <p:cNvPr id="20" name="文字方塊 19"/>
          <p:cNvSpPr txBox="1"/>
          <p:nvPr/>
        </p:nvSpPr>
        <p:spPr>
          <a:xfrm>
            <a:off x="8077200" y="97917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solidFill>
                  <a:schemeClr val="bg1"/>
                </a:solidFill>
              </a:rPr>
              <a:t>27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21" name="CustomShape 12"/>
          <p:cNvSpPr/>
          <p:nvPr/>
        </p:nvSpPr>
        <p:spPr>
          <a:xfrm>
            <a:off x="961617" y="4266286"/>
            <a:ext cx="9676440" cy="498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ts val="3920"/>
              </a:lnSpc>
            </a:pPr>
            <a:r>
              <a:rPr lang="en-US" sz="2800" b="0" strike="noStrike" spc="128" dirty="0">
                <a:solidFill>
                  <a:srgbClr val="2D1674"/>
                </a:solidFill>
                <a:latin typeface="微軟正黑體"/>
                <a:ea typeface="微軟正黑體"/>
              </a:rPr>
              <a:t>4.失眠問診指引.台灣睡眠醫學學會修訂 </a:t>
            </a:r>
            <a:r>
              <a:rPr lang="en-US" sz="2800" b="0" strike="noStrike" spc="128" dirty="0">
                <a:solidFill>
                  <a:srgbClr val="2D1674"/>
                </a:solidFill>
                <a:latin typeface="Times New Roman"/>
                <a:ea typeface="微軟正黑體"/>
              </a:rPr>
              <a:t>Mar.23,2007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22" name="CustomShape 11"/>
          <p:cNvSpPr/>
          <p:nvPr/>
        </p:nvSpPr>
        <p:spPr>
          <a:xfrm>
            <a:off x="920674" y="6329408"/>
            <a:ext cx="10799640" cy="4592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ts val="3920"/>
              </a:lnSpc>
            </a:pPr>
            <a:r>
              <a:rPr lang="en-US" altLang="zh-TW" sz="24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https://www.tdrf.org.tw/2020/10/19/knowledge01-40/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7B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Picture 2"/>
          <p:cNvPicPr/>
          <p:nvPr/>
        </p:nvPicPr>
        <p:blipFill>
          <a:blip r:embed="rId2"/>
          <a:stretch/>
        </p:blipFill>
        <p:spPr>
          <a:xfrm rot="439800">
            <a:off x="-2853720" y="7044480"/>
            <a:ext cx="9040680" cy="3661200"/>
          </a:xfrm>
          <a:prstGeom prst="rect">
            <a:avLst/>
          </a:prstGeom>
          <a:ln>
            <a:noFill/>
          </a:ln>
        </p:spPr>
      </p:pic>
      <p:pic>
        <p:nvPicPr>
          <p:cNvPr id="402" name="Picture 3"/>
          <p:cNvPicPr/>
          <p:nvPr/>
        </p:nvPicPr>
        <p:blipFill>
          <a:blip r:embed="rId2"/>
          <a:stretch/>
        </p:blipFill>
        <p:spPr>
          <a:xfrm rot="11095800">
            <a:off x="11293200" y="-619560"/>
            <a:ext cx="9040680" cy="3661200"/>
          </a:xfrm>
          <a:prstGeom prst="rect">
            <a:avLst/>
          </a:prstGeom>
          <a:ln>
            <a:noFill/>
          </a:ln>
        </p:spPr>
      </p:pic>
      <p:sp>
        <p:nvSpPr>
          <p:cNvPr id="403" name="CustomShape 1"/>
          <p:cNvSpPr/>
          <p:nvPr/>
        </p:nvSpPr>
        <p:spPr>
          <a:xfrm>
            <a:off x="2590920" y="2768040"/>
            <a:ext cx="12953520" cy="64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8800" b="1" strike="noStrike" spc="123">
                <a:solidFill>
                  <a:srgbClr val="FBF1EF"/>
                </a:solidFill>
                <a:latin typeface="Times New Roman"/>
              </a:rPr>
              <a:t>Thank you for your time</a:t>
            </a:r>
            <a:r>
              <a:rPr lang="en-US" sz="4200" b="0" strike="noStrike" spc="123">
                <a:solidFill>
                  <a:srgbClr val="FBF1EF"/>
                </a:solidFill>
                <a:latin typeface="Times New Roman"/>
              </a:rPr>
              <a:t>.</a:t>
            </a:r>
            <a:endParaRPr lang="en-US" sz="4200" b="0" strike="noStrike" spc="-1">
              <a:latin typeface="Arial"/>
            </a:endParaRPr>
          </a:p>
        </p:txBody>
      </p:sp>
      <p:pic>
        <p:nvPicPr>
          <p:cNvPr id="404" name="Picture 7"/>
          <p:cNvPicPr/>
          <p:nvPr/>
        </p:nvPicPr>
        <p:blipFill>
          <a:blip r:embed="rId3"/>
          <a:stretch/>
        </p:blipFill>
        <p:spPr>
          <a:xfrm>
            <a:off x="285120" y="5098680"/>
            <a:ext cx="1381680" cy="1684800"/>
          </a:xfrm>
          <a:prstGeom prst="rect">
            <a:avLst/>
          </a:prstGeom>
          <a:ln>
            <a:noFill/>
          </a:ln>
        </p:spPr>
      </p:pic>
      <p:pic>
        <p:nvPicPr>
          <p:cNvPr id="405" name="Picture 8"/>
          <p:cNvPicPr/>
          <p:nvPr/>
        </p:nvPicPr>
        <p:blipFill>
          <a:blip r:embed="rId3"/>
          <a:stretch/>
        </p:blipFill>
        <p:spPr>
          <a:xfrm>
            <a:off x="16568280" y="3413520"/>
            <a:ext cx="1381680" cy="1684800"/>
          </a:xfrm>
          <a:prstGeom prst="rect">
            <a:avLst/>
          </a:prstGeom>
          <a:ln>
            <a:noFill/>
          </a:ln>
        </p:spPr>
      </p:pic>
      <p:pic>
        <p:nvPicPr>
          <p:cNvPr id="406" name="Picture 11"/>
          <p:cNvPicPr/>
          <p:nvPr/>
        </p:nvPicPr>
        <p:blipFill>
          <a:blip r:embed="rId4"/>
          <a:stretch/>
        </p:blipFill>
        <p:spPr>
          <a:xfrm>
            <a:off x="5562720" y="4256280"/>
            <a:ext cx="7481880" cy="4989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16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icture 6"/>
          <p:cNvPicPr/>
          <p:nvPr/>
        </p:nvPicPr>
        <p:blipFill>
          <a:blip r:embed="rId2"/>
          <a:stretch/>
        </p:blipFill>
        <p:spPr>
          <a:xfrm>
            <a:off x="3295200" y="3075476"/>
            <a:ext cx="11088000" cy="6552000"/>
          </a:xfrm>
          <a:prstGeom prst="rect">
            <a:avLst/>
          </a:prstGeom>
          <a:ln>
            <a:noFill/>
          </a:ln>
        </p:spPr>
      </p:pic>
      <p:grpSp>
        <p:nvGrpSpPr>
          <p:cNvPr id="182" name="Group 1"/>
          <p:cNvGrpSpPr/>
          <p:nvPr/>
        </p:nvGrpSpPr>
        <p:grpSpPr>
          <a:xfrm>
            <a:off x="615600" y="534988"/>
            <a:ext cx="16290000" cy="2376264"/>
            <a:chOff x="615600" y="534988"/>
            <a:chExt cx="16290000" cy="2376264"/>
          </a:xfrm>
        </p:grpSpPr>
        <p:sp>
          <p:nvSpPr>
            <p:cNvPr id="183" name="CustomShape 2"/>
            <p:cNvSpPr/>
            <p:nvPr/>
          </p:nvSpPr>
          <p:spPr>
            <a:xfrm>
              <a:off x="615600" y="534988"/>
              <a:ext cx="16290000" cy="7513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>
              <a:spAutoFit/>
            </a:bodyPr>
            <a:lstStyle/>
            <a:p>
              <a:pPr>
                <a:lnSpc>
                  <a:spcPts val="5919"/>
                </a:lnSpc>
              </a:pPr>
              <a:r>
                <a:rPr lang="en-US" sz="6000" b="0" strike="noStrike" spc="145" dirty="0" err="1">
                  <a:solidFill>
                    <a:srgbClr val="D9D9D9"/>
                  </a:solidFill>
                  <a:latin typeface="微軟正黑體"/>
                  <a:ea typeface="微軟正黑體"/>
                </a:rPr>
                <a:t>台灣失眠盛行率</a:t>
              </a:r>
              <a:endParaRPr lang="en-US" sz="6000" b="0" strike="noStrike" spc="-1" dirty="0">
                <a:latin typeface="Arial"/>
              </a:endParaRPr>
            </a:p>
          </p:txBody>
        </p:sp>
        <p:sp>
          <p:nvSpPr>
            <p:cNvPr id="184" name="CustomShape 3"/>
            <p:cNvSpPr/>
            <p:nvPr/>
          </p:nvSpPr>
          <p:spPr>
            <a:xfrm>
              <a:off x="615600" y="1349414"/>
              <a:ext cx="16290000" cy="156183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0" strike="noStrike" spc="307" dirty="0">
                  <a:solidFill>
                    <a:srgbClr val="D9D9D9"/>
                  </a:solidFill>
                  <a:latin typeface="Times New Roman"/>
                  <a:ea typeface="微軟正黑體"/>
                </a:rPr>
                <a:t>根據台灣睡眠醫學會2019年調查，全台白班工作人員慢性失眠盛行率為10.7%；輪班工作者慢性失眠盛行率為23.3%，</a:t>
              </a:r>
              <a:r>
                <a:rPr lang="en-US" sz="3600" b="0" strike="noStrike" spc="307" dirty="0" err="1">
                  <a:solidFill>
                    <a:srgbClr val="D9D9D9"/>
                  </a:solidFill>
                  <a:latin typeface="Times New Roman"/>
                  <a:ea typeface="微軟正黑體"/>
                </a:rPr>
                <a:t>突顯失眠的普遍性</a:t>
              </a:r>
              <a:r>
                <a:rPr lang="en-US" sz="3600" b="0" strike="noStrike" spc="307" dirty="0">
                  <a:solidFill>
                    <a:srgbClr val="D9D9D9"/>
                  </a:solidFill>
                  <a:latin typeface="Times New Roman"/>
                  <a:ea typeface="微軟正黑體"/>
                </a:rPr>
                <a:t>。</a:t>
              </a:r>
              <a:endParaRPr lang="en-US" sz="3600" b="0" strike="noStrike" spc="-1" dirty="0">
                <a:latin typeface="Arial"/>
              </a:endParaRPr>
            </a:p>
          </p:txBody>
        </p:sp>
      </p:grpSp>
      <p:sp>
        <p:nvSpPr>
          <p:cNvPr id="6" name="文字方塊 5"/>
          <p:cNvSpPr txBox="1"/>
          <p:nvPr/>
        </p:nvSpPr>
        <p:spPr>
          <a:xfrm>
            <a:off x="8077200" y="97917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chemeClr val="bg1"/>
                </a:solidFill>
              </a:rPr>
              <a:t>2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7B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Picture 6"/>
          <p:cNvPicPr/>
          <p:nvPr/>
        </p:nvPicPr>
        <p:blipFill>
          <a:blip r:embed="rId3"/>
          <a:srcRect r="699"/>
          <a:stretch/>
        </p:blipFill>
        <p:spPr>
          <a:xfrm>
            <a:off x="12552120" y="1028880"/>
            <a:ext cx="5129280" cy="3444480"/>
          </a:xfrm>
          <a:prstGeom prst="rect">
            <a:avLst/>
          </a:prstGeom>
          <a:ln>
            <a:noFill/>
          </a:ln>
        </p:spPr>
      </p:pic>
      <p:pic>
        <p:nvPicPr>
          <p:cNvPr id="187" name="Picture 7"/>
          <p:cNvPicPr/>
          <p:nvPr/>
        </p:nvPicPr>
        <p:blipFill>
          <a:blip r:embed="rId4"/>
          <a:srcRect r="244" b="537"/>
          <a:stretch/>
        </p:blipFill>
        <p:spPr>
          <a:xfrm>
            <a:off x="12522240" y="4942080"/>
            <a:ext cx="5182200" cy="3875040"/>
          </a:xfrm>
          <a:prstGeom prst="rect">
            <a:avLst/>
          </a:prstGeom>
          <a:ln>
            <a:noFill/>
          </a:ln>
        </p:spPr>
      </p:pic>
      <p:grpSp>
        <p:nvGrpSpPr>
          <p:cNvPr id="188" name="Group 1"/>
          <p:cNvGrpSpPr/>
          <p:nvPr/>
        </p:nvGrpSpPr>
        <p:grpSpPr>
          <a:xfrm>
            <a:off x="1028520" y="3076920"/>
            <a:ext cx="11089440" cy="2512598"/>
            <a:chOff x="1028520" y="3076920"/>
            <a:chExt cx="11089440" cy="2512598"/>
          </a:xfrm>
        </p:grpSpPr>
        <p:sp>
          <p:nvSpPr>
            <p:cNvPr id="189" name="CustomShape 2"/>
            <p:cNvSpPr/>
            <p:nvPr/>
          </p:nvSpPr>
          <p:spPr>
            <a:xfrm>
              <a:off x="1028520" y="3076920"/>
              <a:ext cx="11089440" cy="7318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>
              <a:spAutoFit/>
            </a:bodyPr>
            <a:lstStyle/>
            <a:p>
              <a:pPr>
                <a:lnSpc>
                  <a:spcPts val="5760"/>
                </a:lnSpc>
              </a:pPr>
              <a:r>
                <a:rPr lang="en-US" sz="6000" b="0" strike="noStrike" spc="143" dirty="0" err="1">
                  <a:solidFill>
                    <a:srgbClr val="FBF1EF"/>
                  </a:solidFill>
                  <a:latin typeface="微軟正黑體"/>
                  <a:ea typeface="微軟正黑體"/>
                </a:rPr>
                <a:t>優質睡眠狀態</a:t>
              </a:r>
              <a:endParaRPr lang="en-US" sz="6000" b="0" strike="noStrike" spc="-1" dirty="0">
                <a:latin typeface="Arial"/>
              </a:endParaRPr>
            </a:p>
          </p:txBody>
        </p:sp>
        <p:sp>
          <p:nvSpPr>
            <p:cNvPr id="190" name="CustomShape 3"/>
            <p:cNvSpPr/>
            <p:nvPr/>
          </p:nvSpPr>
          <p:spPr>
            <a:xfrm>
              <a:off x="1028520" y="4027680"/>
              <a:ext cx="11089440" cy="156183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0" strike="noStrike" spc="318" dirty="0">
                  <a:solidFill>
                    <a:srgbClr val="FBF1EF"/>
                  </a:solidFill>
                  <a:latin typeface="Times New Roman"/>
                  <a:ea typeface="微軟正黑體"/>
                </a:rPr>
                <a:t>通常上床10-20分鐘會開始入睡，即使睡眠中途醒來，通常在30分鐘內會再次入睡。</a:t>
              </a:r>
              <a:endParaRPr lang="en-US" sz="3600" b="0" strike="noStrike" spc="-1" dirty="0">
                <a:latin typeface="Arial"/>
              </a:endParaRPr>
            </a:p>
          </p:txBody>
        </p:sp>
      </p:grpSp>
      <p:sp>
        <p:nvSpPr>
          <p:cNvPr id="7" name="文字方塊 6"/>
          <p:cNvSpPr txBox="1"/>
          <p:nvPr/>
        </p:nvSpPr>
        <p:spPr>
          <a:xfrm>
            <a:off x="8077200" y="97917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chemeClr val="bg1"/>
                </a:solidFill>
              </a:rPr>
              <a:t>3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16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CustomShape 1"/>
          <p:cNvSpPr/>
          <p:nvPr/>
        </p:nvSpPr>
        <p:spPr>
          <a:xfrm>
            <a:off x="6950880" y="0"/>
            <a:ext cx="11298960" cy="10286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3" name="CustomShape 2"/>
          <p:cNvSpPr/>
          <p:nvPr/>
        </p:nvSpPr>
        <p:spPr>
          <a:xfrm>
            <a:off x="829800" y="3034440"/>
            <a:ext cx="5781960" cy="85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ts val="6721"/>
              </a:lnSpc>
            </a:pPr>
            <a:r>
              <a:rPr lang="en-US" sz="6000" b="0" strike="noStrike" spc="559">
                <a:solidFill>
                  <a:srgbClr val="FFFFFF"/>
                </a:solidFill>
                <a:latin typeface="微軟正黑體"/>
                <a:ea typeface="微軟正黑體"/>
              </a:rPr>
              <a:t>失眠的類型</a:t>
            </a:r>
            <a:endParaRPr lang="en-US" sz="6000" b="0" strike="noStrike" spc="-1">
              <a:latin typeface="Arial"/>
            </a:endParaRPr>
          </a:p>
        </p:txBody>
      </p:sp>
      <p:sp>
        <p:nvSpPr>
          <p:cNvPr id="194" name="CustomShape 3"/>
          <p:cNvSpPr/>
          <p:nvPr/>
        </p:nvSpPr>
        <p:spPr>
          <a:xfrm>
            <a:off x="7470360" y="899546"/>
            <a:ext cx="10260000" cy="75738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1.「難以入睡」型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600" b="0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     花超過30分鐘以上的時間才能入睡。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ts val="4955"/>
              </a:lnSpc>
            </a:pPr>
            <a:endParaRPr lang="en-US" sz="3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600" b="0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2.「難以維持睡眠」型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600" b="0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    睡眠中途醒來需要花30分鐘以上，才可以回到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600" b="0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    </a:t>
            </a:r>
            <a:r>
              <a:rPr lang="en-US" sz="3600" b="0" strike="noStrike" spc="151" dirty="0" err="1">
                <a:solidFill>
                  <a:srgbClr val="2D1674"/>
                </a:solidFill>
                <a:latin typeface="Times New Roman"/>
                <a:ea typeface="微軟正黑體"/>
              </a:rPr>
              <a:t>睡眠狀態</a:t>
            </a:r>
            <a:r>
              <a:rPr lang="en-US" sz="3600" b="0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。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ts val="4955"/>
              </a:lnSpc>
            </a:pPr>
            <a:endParaRPr lang="en-US" sz="3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600" b="0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3.「提早起床」型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600" b="0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     醒來的時間會比平時提早至少30分鐘。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ts val="3716"/>
              </a:lnSpc>
            </a:pPr>
            <a:endParaRPr lang="en-US" sz="3600" b="0" strike="noStrike" spc="-1" dirty="0">
              <a:latin typeface="Arial"/>
            </a:endParaRPr>
          </a:p>
        </p:txBody>
      </p:sp>
      <p:pic>
        <p:nvPicPr>
          <p:cNvPr id="195" name="Picture 5"/>
          <p:cNvPicPr/>
          <p:nvPr/>
        </p:nvPicPr>
        <p:blipFill>
          <a:blip r:embed="rId2"/>
          <a:stretch/>
        </p:blipFill>
        <p:spPr>
          <a:xfrm>
            <a:off x="668520" y="4686480"/>
            <a:ext cx="5781960" cy="3854520"/>
          </a:xfrm>
          <a:prstGeom prst="rect">
            <a:avLst/>
          </a:prstGeom>
          <a:ln>
            <a:noFill/>
          </a:ln>
        </p:spPr>
      </p:pic>
      <p:grpSp>
        <p:nvGrpSpPr>
          <p:cNvPr id="196" name="Group 4"/>
          <p:cNvGrpSpPr/>
          <p:nvPr/>
        </p:nvGrpSpPr>
        <p:grpSpPr>
          <a:xfrm>
            <a:off x="7153920" y="8202240"/>
            <a:ext cx="10981080" cy="1500120"/>
            <a:chOff x="7153920" y="8202240"/>
            <a:chExt cx="10981080" cy="1500120"/>
          </a:xfrm>
        </p:grpSpPr>
        <p:pic>
          <p:nvPicPr>
            <p:cNvPr id="197" name="Picture 6"/>
            <p:cNvPicPr/>
            <p:nvPr/>
          </p:nvPicPr>
          <p:blipFill>
            <a:blip r:embed="rId3"/>
            <a:stretch/>
          </p:blipFill>
          <p:spPr>
            <a:xfrm>
              <a:off x="7153920" y="8202240"/>
              <a:ext cx="1043640" cy="1500120"/>
            </a:xfrm>
            <a:prstGeom prst="rect">
              <a:avLst/>
            </a:prstGeom>
            <a:ln>
              <a:noFill/>
            </a:ln>
          </p:spPr>
        </p:pic>
        <p:sp>
          <p:nvSpPr>
            <p:cNvPr id="198" name="CustomShape 5"/>
            <p:cNvSpPr/>
            <p:nvPr/>
          </p:nvSpPr>
          <p:spPr>
            <a:xfrm>
              <a:off x="8197920" y="8202240"/>
              <a:ext cx="9937080" cy="1494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>
              <a:spAutoFit/>
            </a:bodyPr>
            <a:lstStyle/>
            <a:p>
              <a:pPr>
                <a:lnSpc>
                  <a:spcPts val="3920"/>
                </a:lnSpc>
              </a:pPr>
              <a:r>
                <a:rPr lang="en-US" sz="2800" b="1" strike="noStrike" spc="128">
                  <a:solidFill>
                    <a:srgbClr val="FF0000"/>
                  </a:solidFill>
                  <a:latin typeface="微軟正黑體"/>
                  <a:ea typeface="微軟正黑體"/>
                </a:rPr>
                <a:t>貼心提醒：</a:t>
              </a:r>
              <a:r>
                <a:t/>
              </a:r>
              <a:br/>
              <a:r>
                <a:rPr lang="en-US" sz="2800" b="0" strike="noStrike" spc="128">
                  <a:solidFill>
                    <a:srgbClr val="000000"/>
                  </a:solidFill>
                  <a:latin typeface="微軟正黑體"/>
                  <a:ea typeface="微軟正黑體"/>
                </a:rPr>
                <a:t>影響睡眠因素很多，幾乎每一個人都曾經有睡不好覺的經驗，</a:t>
              </a:r>
              <a:r>
                <a:rPr lang="en-US" sz="2800" b="1" strike="noStrike" spc="128">
                  <a:solidFill>
                    <a:srgbClr val="0000FF"/>
                  </a:solidFill>
                  <a:latin typeface="微軟正黑體"/>
                  <a:ea typeface="微軟正黑體"/>
                </a:rPr>
                <a:t>偶發性的失眠或睡眠障礙不一定是病態的</a:t>
              </a:r>
              <a:r>
                <a:rPr lang="en-US" sz="2800" b="1" strike="noStrike" spc="128">
                  <a:solidFill>
                    <a:srgbClr val="0000FF"/>
                  </a:solidFill>
                  <a:latin typeface="Calibri"/>
                  <a:ea typeface="Glacial Indifference"/>
                </a:rPr>
                <a:t>。</a:t>
              </a:r>
              <a:endParaRPr lang="en-US" sz="2800" b="0" strike="noStrike" spc="-1">
                <a:latin typeface="Arial"/>
              </a:endParaRPr>
            </a:p>
          </p:txBody>
        </p:sp>
      </p:grpSp>
      <p:sp>
        <p:nvSpPr>
          <p:cNvPr id="9" name="文字方塊 8"/>
          <p:cNvSpPr txBox="1"/>
          <p:nvPr/>
        </p:nvSpPr>
        <p:spPr>
          <a:xfrm>
            <a:off x="8077200" y="97917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4</a:t>
            </a:r>
            <a:endParaRPr lang="zh-TW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16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0" name="Table 1"/>
          <p:cNvGraphicFramePr/>
          <p:nvPr>
            <p:extLst>
              <p:ext uri="{D42A27DB-BD31-4B8C-83A1-F6EECF244321}">
                <p14:modId xmlns:p14="http://schemas.microsoft.com/office/powerpoint/2010/main" val="950463075"/>
              </p:ext>
            </p:extLst>
          </p:nvPr>
        </p:nvGraphicFramePr>
        <p:xfrm>
          <a:off x="1905120" y="1333440"/>
          <a:ext cx="14249160" cy="7924320"/>
        </p:xfrm>
        <a:graphic>
          <a:graphicData uri="http://schemas.openxmlformats.org/drawingml/2006/table">
            <a:tbl>
              <a:tblPr/>
              <a:tblGrid>
                <a:gridCol w="1516680"/>
                <a:gridCol w="6366240"/>
                <a:gridCol w="6366240"/>
              </a:tblGrid>
              <a:tr h="1022040">
                <a:tc>
                  <a:txBody>
                    <a:bodyPr/>
                    <a:lstStyle/>
                    <a:p>
                      <a:endParaRPr lang="zh-TW" dirty="0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200" b="1" strike="noStrike" spc="-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短期失眠</a:t>
                      </a:r>
                      <a:endParaRPr lang="en-US" sz="4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200" b="1" strike="noStrike" spc="-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慢性失眠</a:t>
                      </a:r>
                      <a:endParaRPr lang="en-US" sz="4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DEDED"/>
                    </a:solidFill>
                  </a:tcPr>
                </a:tc>
              </a:tr>
              <a:tr h="3450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200" b="1" strike="noStrike" spc="-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影響時間</a:t>
                      </a:r>
                      <a:endParaRPr lang="en-US" sz="4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200" b="0" strike="noStrike" spc="-1" dirty="0" err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數天或數週的失眠，且</a:t>
                      </a:r>
                      <a:endParaRPr lang="en-US" sz="42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200" b="1" strike="noStrike" spc="-1" dirty="0" err="1">
                          <a:solidFill>
                            <a:srgbClr val="FF0000"/>
                          </a:solidFill>
                          <a:latin typeface="微軟正黑體"/>
                          <a:ea typeface="微軟正黑體"/>
                        </a:rPr>
                        <a:t>失眠天數不超過</a:t>
                      </a:r>
                      <a:r>
                        <a:rPr lang="en-US" sz="4200" b="1" strike="noStrike" spc="-1" dirty="0">
                          <a:solidFill>
                            <a:srgbClr val="FF0000"/>
                          </a:solidFill>
                          <a:latin typeface="微軟正黑體"/>
                          <a:ea typeface="微軟正黑體"/>
                        </a:rPr>
                        <a:t> 3 </a:t>
                      </a:r>
                      <a:r>
                        <a:rPr lang="en-US" sz="4200" b="1" strike="noStrike" spc="-1" dirty="0" err="1">
                          <a:solidFill>
                            <a:srgbClr val="FF0000"/>
                          </a:solidFill>
                          <a:latin typeface="微軟正黑體"/>
                          <a:ea typeface="微軟正黑體"/>
                        </a:rPr>
                        <a:t>個月</a:t>
                      </a:r>
                      <a:endParaRPr lang="en-US" sz="42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200" b="0" strike="noStrike" spc="-1" dirty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一週發生至少3次，且</a:t>
                      </a:r>
                      <a:r>
                        <a:rPr dirty="0"/>
                        <a:t/>
                      </a:r>
                      <a:br>
                        <a:rPr dirty="0"/>
                      </a:br>
                      <a:r>
                        <a:rPr lang="en-US" sz="4200" b="1" strike="noStrike" spc="-1" dirty="0">
                          <a:solidFill>
                            <a:srgbClr val="0000FF"/>
                          </a:solidFill>
                          <a:latin typeface="微軟正黑體"/>
                          <a:ea typeface="微軟正黑體"/>
                        </a:rPr>
                        <a:t>持續超過3個月</a:t>
                      </a:r>
                      <a:r>
                        <a:rPr lang="en-US" sz="4200" b="0" strike="noStrike" spc="-1" dirty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(</a:t>
                      </a:r>
                      <a:r>
                        <a:rPr lang="en-US" sz="4200" b="0" strike="noStrike" spc="-1" dirty="0" err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數月或數年之久</a:t>
                      </a:r>
                      <a:r>
                        <a:rPr lang="en-US" sz="4200" b="0" strike="noStrike" spc="-1" dirty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)</a:t>
                      </a:r>
                      <a:endParaRPr lang="en-US" sz="42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451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200" b="1" strike="noStrike" spc="-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造成原因</a:t>
                      </a:r>
                      <a:endParaRPr lang="en-US" sz="4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200" b="0" strike="noStrike" spc="-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身體不適、工作壓力或重大事故（如車禍、失戀、親友離世等）</a:t>
                      </a:r>
                      <a:endParaRPr lang="en-US" sz="4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200" b="0" strike="noStrike" spc="-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不良的生活作息、身心疾患及慢性疾病等。由</a:t>
                      </a:r>
                      <a:r>
                        <a:t/>
                      </a:r>
                      <a:br/>
                      <a:r>
                        <a:rPr lang="en-US" sz="4200" b="0" strike="noStrike" spc="-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 短期失眠轉為慢性失眠。</a:t>
                      </a:r>
                      <a:endParaRPr lang="en-US" sz="4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8077200" y="97917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solidFill>
                  <a:schemeClr val="bg1"/>
                </a:solidFill>
              </a:rPr>
              <a:t>5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16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ustomShape 1"/>
          <p:cNvSpPr/>
          <p:nvPr/>
        </p:nvSpPr>
        <p:spPr>
          <a:xfrm>
            <a:off x="6950880" y="0"/>
            <a:ext cx="11298960" cy="10286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3" name="CustomShape 2"/>
          <p:cNvSpPr/>
          <p:nvPr/>
        </p:nvSpPr>
        <p:spPr>
          <a:xfrm>
            <a:off x="829800" y="3034440"/>
            <a:ext cx="5781960" cy="64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ts val="5040"/>
              </a:lnSpc>
            </a:pPr>
            <a:r>
              <a:rPr lang="en-US" sz="6000" b="0" strike="noStrike" spc="123">
                <a:solidFill>
                  <a:srgbClr val="FFFFFF"/>
                </a:solidFill>
                <a:latin typeface="微軟正黑體"/>
                <a:ea typeface="微軟正黑體"/>
              </a:rPr>
              <a:t>影響失眠的因素</a:t>
            </a:r>
            <a:endParaRPr lang="en-US" sz="6000" b="0" strike="noStrike" spc="-1">
              <a:latin typeface="Arial"/>
            </a:endParaRPr>
          </a:p>
        </p:txBody>
      </p:sp>
      <p:pic>
        <p:nvPicPr>
          <p:cNvPr id="204" name="Picture 7"/>
          <p:cNvPicPr/>
          <p:nvPr/>
        </p:nvPicPr>
        <p:blipFill>
          <a:blip r:embed="rId3"/>
          <a:stretch/>
        </p:blipFill>
        <p:spPr>
          <a:xfrm>
            <a:off x="929880" y="5295960"/>
            <a:ext cx="4930560" cy="3291120"/>
          </a:xfrm>
          <a:prstGeom prst="rect">
            <a:avLst/>
          </a:prstGeom>
          <a:ln>
            <a:noFill/>
          </a:ln>
        </p:spPr>
      </p:pic>
      <p:sp>
        <p:nvSpPr>
          <p:cNvPr id="205" name="CustomShape 3"/>
          <p:cNvSpPr/>
          <p:nvPr/>
        </p:nvSpPr>
        <p:spPr>
          <a:xfrm>
            <a:off x="7490160" y="1471092"/>
            <a:ext cx="10582832" cy="84048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1.「生理因素」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600" b="0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 </a:t>
            </a:r>
            <a:r>
              <a:rPr lang="zh-TW" altLang="en-US" sz="3600" b="0" strike="noStrike" spc="151" dirty="0" smtClean="0">
                <a:solidFill>
                  <a:srgbClr val="2D1674"/>
                </a:solidFill>
                <a:latin typeface="Times New Roman"/>
                <a:ea typeface="微軟正黑體"/>
              </a:rPr>
              <a:t>    </a:t>
            </a:r>
            <a:r>
              <a:rPr lang="en-US" sz="3600" b="0" strike="noStrike" spc="151" dirty="0" err="1" smtClean="0">
                <a:solidFill>
                  <a:srgbClr val="2D1674"/>
                </a:solidFill>
                <a:latin typeface="Times New Roman"/>
                <a:ea typeface="微軟正黑體"/>
              </a:rPr>
              <a:t>頭痛</a:t>
            </a:r>
            <a:r>
              <a:rPr lang="en-US" sz="3600" b="0" strike="noStrike" spc="151" dirty="0" err="1">
                <a:solidFill>
                  <a:srgbClr val="2D1674"/>
                </a:solidFill>
                <a:latin typeface="Times New Roman"/>
                <a:ea typeface="微軟正黑體"/>
              </a:rPr>
              <a:t>、牙痛或肩頸疼痛肌肉疼痛等身體不適</a:t>
            </a:r>
            <a:r>
              <a:rPr lang="en-US" sz="3600" b="0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。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ts val="4955"/>
              </a:lnSpc>
            </a:pPr>
            <a:endParaRPr lang="en-US" sz="3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600" b="0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2.「婦女特有的生理狀況」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600" b="0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 </a:t>
            </a:r>
            <a:r>
              <a:rPr lang="zh-TW" altLang="en-US" sz="3600" b="0" strike="noStrike" spc="151" dirty="0" smtClean="0">
                <a:solidFill>
                  <a:srgbClr val="2D1674"/>
                </a:solidFill>
                <a:latin typeface="Times New Roman"/>
                <a:ea typeface="微軟正黑體"/>
              </a:rPr>
              <a:t>    </a:t>
            </a:r>
            <a:r>
              <a:rPr lang="en-US" sz="3600" b="0" strike="noStrike" spc="151" dirty="0" err="1" smtClean="0">
                <a:solidFill>
                  <a:srgbClr val="2D1674"/>
                </a:solidFill>
                <a:latin typeface="Times New Roman"/>
                <a:ea typeface="微軟正黑體"/>
              </a:rPr>
              <a:t>懷孕時大著肚子或賀爾蒙</a:t>
            </a:r>
            <a:r>
              <a:rPr lang="en-US" sz="3600" b="0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(</a:t>
            </a:r>
            <a:r>
              <a:rPr lang="en-US" sz="3600" b="0" strike="noStrike" spc="151" dirty="0" err="1">
                <a:solidFill>
                  <a:srgbClr val="2D1674"/>
                </a:solidFill>
                <a:latin typeface="Times New Roman"/>
                <a:ea typeface="微軟正黑體"/>
              </a:rPr>
              <a:t>懷孕、更年期、</a:t>
            </a:r>
            <a:r>
              <a:rPr lang="en-US" sz="3600" b="0" strike="noStrike" spc="151" dirty="0" err="1" smtClean="0">
                <a:solidFill>
                  <a:srgbClr val="2D1674"/>
                </a:solidFill>
                <a:latin typeface="Times New Roman"/>
                <a:ea typeface="微軟正黑體"/>
              </a:rPr>
              <a:t>月經</a:t>
            </a:r>
            <a:r>
              <a:rPr lang="en-US" sz="3600" b="0" strike="noStrike" spc="151" dirty="0" smtClean="0">
                <a:solidFill>
                  <a:srgbClr val="2D1674"/>
                </a:solidFill>
                <a:latin typeface="Times New Roman"/>
                <a:ea typeface="微軟正黑體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zh-TW" altLang="en-US" sz="3600" spc="151" dirty="0">
                <a:solidFill>
                  <a:srgbClr val="2D1674"/>
                </a:solidFill>
                <a:latin typeface="Times New Roman"/>
                <a:ea typeface="微軟正黑體"/>
              </a:rPr>
              <a:t> </a:t>
            </a:r>
            <a:r>
              <a:rPr lang="zh-TW" altLang="en-US" sz="3600" spc="151" dirty="0" smtClean="0">
                <a:solidFill>
                  <a:srgbClr val="2D1674"/>
                </a:solidFill>
                <a:latin typeface="Times New Roman"/>
                <a:ea typeface="微軟正黑體"/>
              </a:rPr>
              <a:t>   </a:t>
            </a:r>
            <a:r>
              <a:rPr lang="en-US" sz="3600" b="0" strike="noStrike" spc="151" dirty="0" err="1" smtClean="0">
                <a:solidFill>
                  <a:srgbClr val="2D1674"/>
                </a:solidFill>
                <a:latin typeface="Times New Roman"/>
                <a:ea typeface="微軟正黑體"/>
              </a:rPr>
              <a:t>的變化影響睡眠</a:t>
            </a:r>
            <a:r>
              <a:rPr lang="en-US" sz="3600" b="0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。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ts val="4955"/>
              </a:lnSpc>
            </a:pPr>
            <a:endParaRPr lang="en-US" sz="3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600" b="0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3.「精神上的因素」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600" b="0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 </a:t>
            </a:r>
            <a:r>
              <a:rPr lang="zh-TW" altLang="en-US" sz="3600" b="0" strike="noStrike" spc="151" dirty="0" smtClean="0">
                <a:solidFill>
                  <a:srgbClr val="2D1674"/>
                </a:solidFill>
                <a:latin typeface="Times New Roman"/>
                <a:ea typeface="微軟正黑體"/>
              </a:rPr>
              <a:t>   </a:t>
            </a:r>
            <a:r>
              <a:rPr lang="en-US" sz="3600" b="0" strike="noStrike" spc="151" dirty="0" err="1" smtClean="0">
                <a:solidFill>
                  <a:srgbClr val="2D1674"/>
                </a:solidFill>
                <a:latin typeface="Times New Roman"/>
                <a:ea typeface="微軟正黑體"/>
              </a:rPr>
              <a:t>擔心</a:t>
            </a:r>
            <a:r>
              <a:rPr lang="zh-TW" altLang="en-US" sz="3600" b="0" strike="noStrike" spc="151" dirty="0" smtClean="0">
                <a:solidFill>
                  <a:srgbClr val="2D1674"/>
                </a:solidFill>
                <a:latin typeface="Times New Roman"/>
                <a:ea typeface="微軟正黑體"/>
              </a:rPr>
              <a:t>、</a:t>
            </a:r>
            <a:r>
              <a:rPr lang="en-US" sz="3600" b="0" strike="noStrike" spc="151" dirty="0" err="1" smtClean="0">
                <a:solidFill>
                  <a:srgbClr val="2D1674"/>
                </a:solidFill>
                <a:latin typeface="Times New Roman"/>
                <a:ea typeface="微軟正黑體"/>
              </a:rPr>
              <a:t>焦慮</a:t>
            </a:r>
            <a:r>
              <a:rPr lang="en-US" sz="3600" b="0" strike="noStrike" spc="151" dirty="0" err="1">
                <a:solidFill>
                  <a:srgbClr val="2D1674"/>
                </a:solidFill>
                <a:latin typeface="Times New Roman"/>
                <a:ea typeface="微軟正黑體"/>
              </a:rPr>
              <a:t>、煩悶及精神亢奮</a:t>
            </a:r>
            <a:r>
              <a:rPr lang="en-US" sz="3600" b="0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(</a:t>
            </a:r>
            <a:r>
              <a:rPr lang="en-US" sz="3600" b="0" strike="noStrike" spc="151" dirty="0" err="1">
                <a:solidFill>
                  <a:srgbClr val="2D1674"/>
                </a:solidFill>
                <a:latin typeface="Times New Roman"/>
                <a:ea typeface="微軟正黑體"/>
              </a:rPr>
              <a:t>中獎、升遷</a:t>
            </a:r>
            <a:r>
              <a:rPr lang="en-US" sz="3600" b="0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)、</a:t>
            </a:r>
            <a:r>
              <a:rPr lang="en-US" sz="3600" b="0" strike="noStrike" spc="151" dirty="0" smtClean="0">
                <a:solidFill>
                  <a:srgbClr val="2D1674"/>
                </a:solidFill>
                <a:latin typeface="Times New Roman"/>
                <a:ea typeface="微軟正黑體"/>
              </a:rPr>
              <a:t>精</a:t>
            </a:r>
          </a:p>
          <a:p>
            <a:pPr>
              <a:lnSpc>
                <a:spcPct val="150000"/>
              </a:lnSpc>
            </a:pPr>
            <a:r>
              <a:rPr lang="en-US" sz="3600" spc="151" dirty="0">
                <a:solidFill>
                  <a:srgbClr val="2D1674"/>
                </a:solidFill>
                <a:latin typeface="Times New Roman"/>
                <a:ea typeface="微軟正黑體"/>
              </a:rPr>
              <a:t> </a:t>
            </a:r>
            <a:r>
              <a:rPr lang="en-US" sz="3600" spc="151" dirty="0" smtClean="0">
                <a:solidFill>
                  <a:srgbClr val="2D1674"/>
                </a:solidFill>
                <a:latin typeface="Times New Roman"/>
                <a:ea typeface="微軟正黑體"/>
              </a:rPr>
              <a:t>   </a:t>
            </a:r>
            <a:r>
              <a:rPr lang="en-US" sz="3600" b="0" strike="noStrike" spc="151" dirty="0" err="1" smtClean="0">
                <a:solidFill>
                  <a:srgbClr val="2D1674"/>
                </a:solidFill>
                <a:latin typeface="Times New Roman"/>
                <a:ea typeface="微軟正黑體"/>
              </a:rPr>
              <a:t>神疾病</a:t>
            </a:r>
            <a:r>
              <a:rPr lang="zh-TW" altLang="en-US" sz="3600" b="0" strike="noStrike" spc="151" dirty="0" smtClean="0">
                <a:solidFill>
                  <a:srgbClr val="2D1674"/>
                </a:solidFill>
                <a:latin typeface="Times New Roman"/>
                <a:ea typeface="微軟正黑體"/>
              </a:rPr>
              <a:t>。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ts val="3716"/>
              </a:lnSpc>
            </a:pPr>
            <a:endParaRPr lang="en-US" sz="3600" b="0" strike="noStrike" spc="-1" dirty="0">
              <a:latin typeface="Arial"/>
            </a:endParaRPr>
          </a:p>
        </p:txBody>
      </p:sp>
      <p:pic>
        <p:nvPicPr>
          <p:cNvPr id="206" name="Picture 6"/>
          <p:cNvPicPr/>
          <p:nvPr/>
        </p:nvPicPr>
        <p:blipFill>
          <a:blip r:embed="rId4"/>
          <a:stretch/>
        </p:blipFill>
        <p:spPr>
          <a:xfrm>
            <a:off x="13392472" y="8420040"/>
            <a:ext cx="2304248" cy="2180880"/>
          </a:xfrm>
          <a:prstGeom prst="rect">
            <a:avLst/>
          </a:prstGeom>
          <a:ln>
            <a:noFill/>
          </a:ln>
        </p:spPr>
      </p:pic>
      <p:pic>
        <p:nvPicPr>
          <p:cNvPr id="207" name="Picture 6"/>
          <p:cNvPicPr/>
          <p:nvPr/>
        </p:nvPicPr>
        <p:blipFill>
          <a:blip r:embed="rId4"/>
          <a:stretch/>
        </p:blipFill>
        <p:spPr>
          <a:xfrm>
            <a:off x="15480704" y="8743900"/>
            <a:ext cx="1580040" cy="1788980"/>
          </a:xfrm>
          <a:prstGeom prst="rect">
            <a:avLst/>
          </a:prstGeom>
          <a:ln>
            <a:noFill/>
          </a:ln>
        </p:spPr>
      </p:pic>
      <p:pic>
        <p:nvPicPr>
          <p:cNvPr id="208" name="Picture 6"/>
          <p:cNvPicPr/>
          <p:nvPr/>
        </p:nvPicPr>
        <p:blipFill>
          <a:blip r:embed="rId4"/>
          <a:stretch/>
        </p:blipFill>
        <p:spPr>
          <a:xfrm>
            <a:off x="16869240" y="8910000"/>
            <a:ext cx="1533600" cy="1533600"/>
          </a:xfrm>
          <a:prstGeom prst="rect">
            <a:avLst/>
          </a:prstGeom>
          <a:ln>
            <a:noFill/>
          </a:ln>
        </p:spPr>
      </p:pic>
      <p:sp>
        <p:nvSpPr>
          <p:cNvPr id="210" name="CustomShape 5"/>
          <p:cNvSpPr/>
          <p:nvPr/>
        </p:nvSpPr>
        <p:spPr>
          <a:xfrm>
            <a:off x="7488000" y="494280"/>
            <a:ext cx="3305160" cy="7297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000" b="0" strike="noStrike" spc="123">
                <a:solidFill>
                  <a:srgbClr val="FFFFFF"/>
                </a:solidFill>
                <a:latin typeface="微軟正黑體"/>
                <a:ea typeface="微軟正黑體"/>
              </a:rPr>
              <a:t>生理心理影響</a:t>
            </a:r>
            <a:endParaRPr lang="en-US" sz="4000" b="0" strike="noStrike" spc="-1">
              <a:latin typeface="Arial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8077200" y="97917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6</a:t>
            </a:r>
            <a:endParaRPr lang="zh-TW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16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CustomShape 1"/>
          <p:cNvSpPr/>
          <p:nvPr/>
        </p:nvSpPr>
        <p:spPr>
          <a:xfrm>
            <a:off x="6988680" y="-12600"/>
            <a:ext cx="11298960" cy="10286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2" name="CustomShape 2"/>
          <p:cNvSpPr/>
          <p:nvPr/>
        </p:nvSpPr>
        <p:spPr>
          <a:xfrm>
            <a:off x="829800" y="3034440"/>
            <a:ext cx="5781960" cy="64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ts val="5040"/>
              </a:lnSpc>
            </a:pPr>
            <a:r>
              <a:rPr lang="en-US" sz="6000" b="0" strike="noStrike" spc="123">
                <a:solidFill>
                  <a:srgbClr val="FFFFFF"/>
                </a:solidFill>
                <a:latin typeface="微軟正黑體"/>
                <a:ea typeface="微軟正黑體"/>
              </a:rPr>
              <a:t>影響失眠的因素</a:t>
            </a:r>
            <a:endParaRPr lang="en-US" sz="6000" b="0" strike="noStrike" spc="-1">
              <a:latin typeface="Arial"/>
            </a:endParaRPr>
          </a:p>
        </p:txBody>
      </p:sp>
      <p:sp>
        <p:nvSpPr>
          <p:cNvPr id="213" name="CustomShape 3"/>
          <p:cNvSpPr/>
          <p:nvPr/>
        </p:nvSpPr>
        <p:spPr>
          <a:xfrm>
            <a:off x="7638840" y="936000"/>
            <a:ext cx="3305160" cy="7304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000" b="0" strike="noStrike" spc="123">
                <a:solidFill>
                  <a:srgbClr val="FFFFFF"/>
                </a:solidFill>
                <a:latin typeface="微軟正黑體"/>
                <a:ea typeface="微軟正黑體"/>
              </a:rPr>
              <a:t>環境生活影響</a:t>
            </a:r>
            <a:endParaRPr lang="en-US" sz="4000" b="0" strike="noStrike" spc="-1">
              <a:latin typeface="Arial"/>
            </a:endParaRPr>
          </a:p>
        </p:txBody>
      </p:sp>
      <p:sp>
        <p:nvSpPr>
          <p:cNvPr id="214" name="CustomShape 4"/>
          <p:cNvSpPr/>
          <p:nvPr/>
        </p:nvSpPr>
        <p:spPr>
          <a:xfrm>
            <a:off x="7470360" y="3012120"/>
            <a:ext cx="10260000" cy="47961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1.「生活作息因素」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600" b="0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     </a:t>
            </a:r>
            <a:r>
              <a:rPr lang="en-US" sz="3600" b="0" strike="noStrike" spc="151" dirty="0" err="1">
                <a:solidFill>
                  <a:srgbClr val="2D1674"/>
                </a:solidFill>
                <a:latin typeface="Times New Roman"/>
                <a:ea typeface="微軟正黑體"/>
              </a:rPr>
              <a:t>不良生活習慣</a:t>
            </a:r>
            <a:r>
              <a:rPr lang="en-US" sz="3600" b="0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(</a:t>
            </a:r>
            <a:r>
              <a:rPr lang="en-US" sz="3600" b="0" strike="noStrike" spc="151" dirty="0" err="1" smtClean="0">
                <a:solidFill>
                  <a:srgbClr val="2D1674"/>
                </a:solidFill>
                <a:latin typeface="Times New Roman"/>
                <a:ea typeface="微軟正黑體"/>
              </a:rPr>
              <a:t>睡前喝茶</a:t>
            </a:r>
            <a:r>
              <a:rPr lang="zh-TW" altLang="en-US" sz="3600" b="0" strike="noStrike" spc="151" dirty="0" smtClean="0">
                <a:solidFill>
                  <a:srgbClr val="2D1674"/>
                </a:solidFill>
                <a:latin typeface="Times New Roman"/>
                <a:ea typeface="微軟正黑體"/>
              </a:rPr>
              <a:t>、咖啡或有抽菸習慣</a:t>
            </a:r>
            <a:r>
              <a:rPr lang="en-US" sz="3600" b="0" strike="noStrike" spc="151" dirty="0" smtClean="0">
                <a:solidFill>
                  <a:srgbClr val="2D1674"/>
                </a:solidFill>
                <a:latin typeface="Times New Roman"/>
                <a:ea typeface="微軟正黑體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zh-TW" altLang="en-US" sz="3600" spc="151" dirty="0">
                <a:solidFill>
                  <a:srgbClr val="2D1674"/>
                </a:solidFill>
                <a:latin typeface="Times New Roman"/>
                <a:ea typeface="微軟正黑體"/>
              </a:rPr>
              <a:t> </a:t>
            </a:r>
            <a:r>
              <a:rPr lang="zh-TW" altLang="en-US" sz="3600" spc="151" dirty="0" smtClean="0">
                <a:solidFill>
                  <a:srgbClr val="2D1674"/>
                </a:solidFill>
                <a:latin typeface="Times New Roman"/>
                <a:ea typeface="微軟正黑體"/>
              </a:rPr>
              <a:t>    </a:t>
            </a:r>
            <a:r>
              <a:rPr lang="en-US" sz="3600" b="0" strike="noStrike" spc="151" dirty="0" smtClean="0">
                <a:solidFill>
                  <a:srgbClr val="2D1674"/>
                </a:solidFill>
                <a:latin typeface="Times New Roman"/>
                <a:ea typeface="微軟正黑體"/>
              </a:rPr>
              <a:t>，</a:t>
            </a:r>
            <a:r>
              <a:rPr lang="en-US" sz="3600" b="0" strike="noStrike" spc="151" dirty="0" err="1" smtClean="0">
                <a:solidFill>
                  <a:srgbClr val="2D1674"/>
                </a:solidFill>
                <a:latin typeface="Times New Roman"/>
                <a:ea typeface="微軟正黑體"/>
              </a:rPr>
              <a:t>以及工</a:t>
            </a:r>
            <a:r>
              <a:rPr lang="en-US" altLang="zh-TW" sz="3600" spc="151" dirty="0" err="1">
                <a:solidFill>
                  <a:srgbClr val="2D1674"/>
                </a:solidFill>
                <a:latin typeface="Times New Roman"/>
                <a:ea typeface="微軟正黑體"/>
              </a:rPr>
              <a:t>作</a:t>
            </a:r>
            <a:r>
              <a:rPr lang="en-US" altLang="zh-TW" sz="3600" spc="151" dirty="0" err="1" smtClean="0">
                <a:solidFill>
                  <a:srgbClr val="2D1674"/>
                </a:solidFill>
                <a:latin typeface="Times New Roman"/>
                <a:ea typeface="微軟正黑體"/>
              </a:rPr>
              <a:t>、</a:t>
            </a:r>
            <a:r>
              <a:rPr lang="en-US" sz="3600" b="0" strike="noStrike" spc="151" dirty="0" err="1" smtClean="0">
                <a:solidFill>
                  <a:srgbClr val="2D1674"/>
                </a:solidFill>
                <a:latin typeface="Times New Roman"/>
                <a:ea typeface="微軟正黑體"/>
              </a:rPr>
              <a:t>娛樂</a:t>
            </a:r>
            <a:r>
              <a:rPr lang="zh-TW" altLang="en-US" sz="3600" b="0" strike="noStrike" spc="151" dirty="0" smtClean="0">
                <a:solidFill>
                  <a:srgbClr val="2D1674"/>
                </a:solidFill>
                <a:latin typeface="Times New Roman"/>
                <a:ea typeface="微軟正黑體"/>
              </a:rPr>
              <a:t>造成</a:t>
            </a:r>
            <a:r>
              <a:rPr lang="en-US" sz="3600" b="0" strike="noStrike" spc="151" dirty="0" err="1" smtClean="0">
                <a:solidFill>
                  <a:srgbClr val="2D1674"/>
                </a:solidFill>
                <a:latin typeface="Times New Roman"/>
                <a:ea typeface="微軟正黑體"/>
              </a:rPr>
              <a:t>日夜顛倒而影響睡眠</a:t>
            </a:r>
            <a:r>
              <a:rPr lang="en-US" sz="3600" b="0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。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ts val="4955"/>
              </a:lnSpc>
            </a:pPr>
            <a:endParaRPr lang="en-US" sz="3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600" b="0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2.「環境因素」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600" b="0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     </a:t>
            </a:r>
            <a:r>
              <a:rPr lang="en-US" sz="3600" b="0" strike="noStrike" spc="151" dirty="0" err="1">
                <a:solidFill>
                  <a:srgbClr val="2D1674"/>
                </a:solidFill>
                <a:latin typeface="Times New Roman"/>
                <a:ea typeface="微軟正黑體"/>
              </a:rPr>
              <a:t>常見的有強光</a:t>
            </a:r>
            <a:r>
              <a:rPr lang="en-US" sz="3600" b="0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(</a:t>
            </a:r>
            <a:r>
              <a:rPr lang="en-US" sz="3600" b="0" strike="noStrike" spc="151" dirty="0" err="1">
                <a:solidFill>
                  <a:srgbClr val="2D1674"/>
                </a:solidFill>
                <a:latin typeface="Times New Roman"/>
                <a:ea typeface="微軟正黑體"/>
              </a:rPr>
              <a:t>含手機藍光</a:t>
            </a:r>
            <a:r>
              <a:rPr lang="en-US" sz="3600" b="0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)、</a:t>
            </a:r>
            <a:r>
              <a:rPr lang="en-US" sz="3600" b="0" strike="noStrike" spc="151" dirty="0" err="1">
                <a:solidFill>
                  <a:srgbClr val="2D1674"/>
                </a:solidFill>
                <a:latin typeface="Times New Roman"/>
                <a:ea typeface="微軟正黑體"/>
              </a:rPr>
              <a:t>噪音及高溫等</a:t>
            </a:r>
            <a:r>
              <a:rPr lang="en-US" sz="3600" b="0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。</a:t>
            </a:r>
            <a:endParaRPr lang="en-US" sz="3600" b="0" strike="noStrike" spc="-1" dirty="0">
              <a:latin typeface="Arial"/>
            </a:endParaRPr>
          </a:p>
        </p:txBody>
      </p:sp>
      <p:pic>
        <p:nvPicPr>
          <p:cNvPr id="215" name="Picture 6"/>
          <p:cNvPicPr/>
          <p:nvPr/>
        </p:nvPicPr>
        <p:blipFill>
          <a:blip r:embed="rId3"/>
          <a:stretch/>
        </p:blipFill>
        <p:spPr>
          <a:xfrm>
            <a:off x="12970800" y="7875000"/>
            <a:ext cx="2725920" cy="2725920"/>
          </a:xfrm>
          <a:prstGeom prst="rect">
            <a:avLst/>
          </a:prstGeom>
          <a:ln>
            <a:noFill/>
          </a:ln>
        </p:spPr>
      </p:pic>
      <p:pic>
        <p:nvPicPr>
          <p:cNvPr id="216" name="Picture 6"/>
          <p:cNvPicPr/>
          <p:nvPr/>
        </p:nvPicPr>
        <p:blipFill>
          <a:blip r:embed="rId3"/>
          <a:stretch/>
        </p:blipFill>
        <p:spPr>
          <a:xfrm>
            <a:off x="15163920" y="8420040"/>
            <a:ext cx="2112840" cy="2112840"/>
          </a:xfrm>
          <a:prstGeom prst="rect">
            <a:avLst/>
          </a:prstGeom>
          <a:ln>
            <a:noFill/>
          </a:ln>
        </p:spPr>
      </p:pic>
      <p:pic>
        <p:nvPicPr>
          <p:cNvPr id="217" name="Picture 6"/>
          <p:cNvPicPr/>
          <p:nvPr/>
        </p:nvPicPr>
        <p:blipFill>
          <a:blip r:embed="rId3"/>
          <a:stretch/>
        </p:blipFill>
        <p:spPr>
          <a:xfrm>
            <a:off x="16869240" y="8910000"/>
            <a:ext cx="1533600" cy="1533600"/>
          </a:xfrm>
          <a:prstGeom prst="rect">
            <a:avLst/>
          </a:prstGeom>
          <a:ln>
            <a:noFill/>
          </a:ln>
        </p:spPr>
      </p:pic>
      <p:pic>
        <p:nvPicPr>
          <p:cNvPr id="218" name="Picture 7"/>
          <p:cNvPicPr/>
          <p:nvPr/>
        </p:nvPicPr>
        <p:blipFill>
          <a:blip r:embed="rId4"/>
          <a:stretch/>
        </p:blipFill>
        <p:spPr>
          <a:xfrm>
            <a:off x="901080" y="5207400"/>
            <a:ext cx="4953240" cy="3303000"/>
          </a:xfrm>
          <a:prstGeom prst="rect">
            <a:avLst/>
          </a:prstGeom>
          <a:ln>
            <a:noFill/>
          </a:ln>
        </p:spPr>
      </p:pic>
      <p:sp>
        <p:nvSpPr>
          <p:cNvPr id="10" name="文字方塊 9"/>
          <p:cNvSpPr txBox="1"/>
          <p:nvPr/>
        </p:nvSpPr>
        <p:spPr>
          <a:xfrm>
            <a:off x="8077200" y="97917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7</a:t>
            </a:r>
            <a:endParaRPr lang="zh-TW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16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CustomShape 1"/>
          <p:cNvSpPr/>
          <p:nvPr/>
        </p:nvSpPr>
        <p:spPr>
          <a:xfrm>
            <a:off x="6950880" y="0"/>
            <a:ext cx="11298960" cy="10286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1" name="CustomShape 2"/>
          <p:cNvSpPr/>
          <p:nvPr/>
        </p:nvSpPr>
        <p:spPr>
          <a:xfrm>
            <a:off x="829800" y="3034440"/>
            <a:ext cx="5781960" cy="64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ts val="5040"/>
              </a:lnSpc>
            </a:pPr>
            <a:r>
              <a:rPr lang="en-US" sz="6000" b="0" strike="noStrike" spc="123">
                <a:solidFill>
                  <a:srgbClr val="FFFFFF"/>
                </a:solidFill>
                <a:latin typeface="微軟正黑體"/>
                <a:ea typeface="微軟正黑體"/>
              </a:rPr>
              <a:t>影響失眠的因素</a:t>
            </a:r>
            <a:endParaRPr lang="en-US" sz="6000" b="0" strike="noStrike" spc="-1">
              <a:latin typeface="Arial"/>
            </a:endParaRPr>
          </a:p>
        </p:txBody>
      </p:sp>
      <p:sp>
        <p:nvSpPr>
          <p:cNvPr id="222" name="CustomShape 3"/>
          <p:cNvSpPr/>
          <p:nvPr/>
        </p:nvSpPr>
        <p:spPr>
          <a:xfrm>
            <a:off x="7463495" y="1357560"/>
            <a:ext cx="3354165" cy="73208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000" b="0" strike="noStrike" spc="123" dirty="0" smtClean="0">
                <a:solidFill>
                  <a:srgbClr val="FFFFFF"/>
                </a:solidFill>
                <a:latin typeface="微軟正黑體"/>
                <a:ea typeface="微軟正黑體"/>
              </a:rPr>
              <a:t>藥</a:t>
            </a:r>
            <a:r>
              <a:rPr lang="zh-TW" altLang="en-US" sz="4000" b="0" strike="noStrike" spc="123" dirty="0" smtClean="0">
                <a:solidFill>
                  <a:srgbClr val="FFFFFF"/>
                </a:solidFill>
                <a:latin typeface="微軟正黑體"/>
                <a:ea typeface="微軟正黑體"/>
              </a:rPr>
              <a:t>品</a:t>
            </a:r>
            <a:r>
              <a:rPr lang="en-US" sz="4000" b="0" strike="noStrike" spc="123" dirty="0" err="1" smtClean="0">
                <a:solidFill>
                  <a:srgbClr val="FFFFFF"/>
                </a:solidFill>
                <a:latin typeface="微軟正黑體"/>
                <a:ea typeface="微軟正黑體"/>
              </a:rPr>
              <a:t>物質影響</a:t>
            </a:r>
            <a:endParaRPr lang="en-US" sz="4000" b="0" strike="noStrike" spc="-1" dirty="0">
              <a:latin typeface="Arial"/>
            </a:endParaRPr>
          </a:p>
        </p:txBody>
      </p:sp>
      <p:sp>
        <p:nvSpPr>
          <p:cNvPr id="223" name="CustomShape 4"/>
          <p:cNvSpPr/>
          <p:nvPr/>
        </p:nvSpPr>
        <p:spPr>
          <a:xfrm>
            <a:off x="7470360" y="3012120"/>
            <a:ext cx="10260000" cy="56271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1.「處方藥跟成藥因素」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600" b="0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     </a:t>
            </a:r>
            <a:r>
              <a:rPr lang="en-US" sz="3600" b="0" strike="noStrike" spc="151" dirty="0" err="1">
                <a:solidFill>
                  <a:srgbClr val="2D1674"/>
                </a:solidFill>
                <a:latin typeface="Times New Roman"/>
                <a:ea typeface="微軟正黑體"/>
              </a:rPr>
              <a:t>止痛藥中的咖啡因、</a:t>
            </a:r>
            <a:r>
              <a:rPr lang="en-US" sz="3600" b="0" strike="noStrike" spc="151" dirty="0" err="1" smtClean="0">
                <a:solidFill>
                  <a:srgbClr val="2D1674"/>
                </a:solidFill>
                <a:latin typeface="Times New Roman"/>
                <a:ea typeface="微軟正黑體"/>
              </a:rPr>
              <a:t>感冒藥中</a:t>
            </a:r>
            <a:r>
              <a:rPr lang="zh-TW" altLang="en-US" sz="3600" b="0" strike="noStrike" spc="151" dirty="0" smtClean="0">
                <a:solidFill>
                  <a:srgbClr val="2D1674"/>
                </a:solidFill>
                <a:latin typeface="Times New Roman"/>
                <a:ea typeface="微軟正黑體"/>
              </a:rPr>
              <a:t>的</a:t>
            </a:r>
            <a:r>
              <a:rPr lang="en-US" sz="3600" b="0" strike="noStrike" spc="151" dirty="0" err="1" smtClean="0">
                <a:solidFill>
                  <a:srgbClr val="2D1674"/>
                </a:solidFill>
                <a:latin typeface="Times New Roman"/>
                <a:ea typeface="微軟正黑體"/>
              </a:rPr>
              <a:t>麻黃素</a:t>
            </a:r>
            <a:r>
              <a:rPr lang="en-US" sz="3600" b="0" strike="noStrike" spc="151" dirty="0" err="1">
                <a:solidFill>
                  <a:srgbClr val="2D1674"/>
                </a:solidFill>
                <a:latin typeface="Times New Roman"/>
                <a:ea typeface="微軟正黑體"/>
              </a:rPr>
              <a:t>、</a:t>
            </a:r>
            <a:r>
              <a:rPr lang="en-US" sz="3600" b="0" strike="noStrike" spc="151" dirty="0" err="1" smtClean="0">
                <a:solidFill>
                  <a:srgbClr val="2D1674"/>
                </a:solidFill>
                <a:latin typeface="Times New Roman"/>
                <a:ea typeface="微軟正黑體"/>
              </a:rPr>
              <a:t>睡前</a:t>
            </a:r>
            <a:endParaRPr lang="en-US" sz="3600" b="0" strike="noStrike" spc="151" dirty="0" smtClean="0">
              <a:solidFill>
                <a:srgbClr val="2D1674"/>
              </a:solidFill>
              <a:latin typeface="Times New Roman"/>
              <a:ea typeface="微軟正黑體"/>
            </a:endParaRPr>
          </a:p>
          <a:p>
            <a:pPr marL="715963">
              <a:lnSpc>
                <a:spcPct val="150000"/>
              </a:lnSpc>
            </a:pPr>
            <a:r>
              <a:rPr lang="en-US" sz="3600" b="0" strike="noStrike" spc="151" dirty="0" err="1" smtClean="0">
                <a:solidFill>
                  <a:srgbClr val="2D1674"/>
                </a:solidFill>
                <a:latin typeface="Times New Roman"/>
                <a:ea typeface="微軟正黑體"/>
              </a:rPr>
              <a:t>服用利尿劑</a:t>
            </a:r>
            <a:r>
              <a:rPr lang="zh-TW" altLang="en-US" sz="3600" b="0" strike="noStrike" spc="151" dirty="0" smtClean="0">
                <a:solidFill>
                  <a:srgbClr val="2D1674"/>
                </a:solidFill>
                <a:latin typeface="Times New Roman"/>
                <a:ea typeface="微軟正黑體"/>
              </a:rPr>
              <a:t>。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ts val="4955"/>
              </a:lnSpc>
            </a:pPr>
            <a:endParaRPr lang="en-US" sz="3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600" b="0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2.「物質因素」</a:t>
            </a:r>
            <a:endParaRPr lang="en-US" sz="3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3600" b="0" strike="noStrike" spc="151" dirty="0">
                <a:solidFill>
                  <a:srgbClr val="2D1674"/>
                </a:solidFill>
                <a:latin typeface="Times New Roman"/>
                <a:ea typeface="微軟正黑體"/>
              </a:rPr>
              <a:t>     </a:t>
            </a:r>
            <a:r>
              <a:rPr lang="en-US" sz="3600" b="0" strike="noStrike" spc="151" dirty="0" err="1">
                <a:solidFill>
                  <a:srgbClr val="2D1674"/>
                </a:solidFill>
                <a:latin typeface="微軟正黑體"/>
                <a:ea typeface="微軟正黑體"/>
              </a:rPr>
              <a:t>過量使用酒精、</a:t>
            </a:r>
            <a:r>
              <a:rPr lang="en-US" sz="3600" b="0" strike="noStrike" spc="151" dirty="0" err="1" smtClean="0">
                <a:solidFill>
                  <a:srgbClr val="2D1674"/>
                </a:solidFill>
                <a:latin typeface="Times New Roman"/>
                <a:ea typeface="微軟正黑體"/>
              </a:rPr>
              <a:t>使用非法含安非他命的減肥藥</a:t>
            </a:r>
            <a:endParaRPr lang="en-US" sz="3600" b="0" strike="noStrike" spc="151" dirty="0" smtClean="0">
              <a:solidFill>
                <a:srgbClr val="2D1674"/>
              </a:solidFill>
              <a:latin typeface="Times New Roman"/>
              <a:ea typeface="微軟正黑體"/>
            </a:endParaRPr>
          </a:p>
          <a:p>
            <a:pPr>
              <a:lnSpc>
                <a:spcPct val="150000"/>
              </a:lnSpc>
            </a:pPr>
            <a:r>
              <a:rPr lang="zh-TW" altLang="en-US" sz="3600" spc="151" dirty="0">
                <a:solidFill>
                  <a:srgbClr val="2D1674"/>
                </a:solidFill>
                <a:latin typeface="Times New Roman"/>
                <a:ea typeface="微軟正黑體"/>
              </a:rPr>
              <a:t> </a:t>
            </a:r>
            <a:r>
              <a:rPr lang="zh-TW" altLang="en-US" sz="3600" spc="151" dirty="0" smtClean="0">
                <a:solidFill>
                  <a:srgbClr val="2D1674"/>
                </a:solidFill>
                <a:latin typeface="Times New Roman"/>
                <a:ea typeface="微軟正黑體"/>
              </a:rPr>
              <a:t>    </a:t>
            </a:r>
            <a:r>
              <a:rPr lang="en-US" sz="3600" b="0" strike="noStrike" spc="151" dirty="0" smtClean="0">
                <a:solidFill>
                  <a:srgbClr val="2D1674"/>
                </a:solidFill>
                <a:latin typeface="Times New Roman"/>
                <a:ea typeface="微軟正黑體"/>
              </a:rPr>
              <a:t>。</a:t>
            </a:r>
            <a:endParaRPr lang="en-US" sz="3600" b="0" strike="noStrike" spc="-1" dirty="0">
              <a:latin typeface="Arial"/>
            </a:endParaRPr>
          </a:p>
        </p:txBody>
      </p:sp>
      <p:pic>
        <p:nvPicPr>
          <p:cNvPr id="224" name="Picture 6"/>
          <p:cNvPicPr/>
          <p:nvPr/>
        </p:nvPicPr>
        <p:blipFill>
          <a:blip r:embed="rId2"/>
          <a:stretch/>
        </p:blipFill>
        <p:spPr>
          <a:xfrm>
            <a:off x="12970800" y="7875000"/>
            <a:ext cx="2725920" cy="2725920"/>
          </a:xfrm>
          <a:prstGeom prst="rect">
            <a:avLst/>
          </a:prstGeom>
          <a:ln>
            <a:noFill/>
          </a:ln>
        </p:spPr>
      </p:pic>
      <p:pic>
        <p:nvPicPr>
          <p:cNvPr id="225" name="Picture 6"/>
          <p:cNvPicPr/>
          <p:nvPr/>
        </p:nvPicPr>
        <p:blipFill>
          <a:blip r:embed="rId2"/>
          <a:stretch/>
        </p:blipFill>
        <p:spPr>
          <a:xfrm>
            <a:off x="15163920" y="8420040"/>
            <a:ext cx="2112840" cy="2112840"/>
          </a:xfrm>
          <a:prstGeom prst="rect">
            <a:avLst/>
          </a:prstGeom>
          <a:ln>
            <a:noFill/>
          </a:ln>
        </p:spPr>
      </p:pic>
      <p:pic>
        <p:nvPicPr>
          <p:cNvPr id="226" name="Picture 6"/>
          <p:cNvPicPr/>
          <p:nvPr/>
        </p:nvPicPr>
        <p:blipFill>
          <a:blip r:embed="rId2"/>
          <a:stretch/>
        </p:blipFill>
        <p:spPr>
          <a:xfrm>
            <a:off x="16869240" y="8910000"/>
            <a:ext cx="1533600" cy="1533600"/>
          </a:xfrm>
          <a:prstGeom prst="rect">
            <a:avLst/>
          </a:prstGeom>
          <a:ln>
            <a:noFill/>
          </a:ln>
        </p:spPr>
      </p:pic>
      <p:pic>
        <p:nvPicPr>
          <p:cNvPr id="227" name="Picture 7"/>
          <p:cNvPicPr/>
          <p:nvPr/>
        </p:nvPicPr>
        <p:blipFill>
          <a:blip r:embed="rId3"/>
          <a:srcRect t="1035" b="1035"/>
          <a:stretch/>
        </p:blipFill>
        <p:spPr>
          <a:xfrm>
            <a:off x="829800" y="5143680"/>
            <a:ext cx="5317920" cy="3466080"/>
          </a:xfrm>
          <a:prstGeom prst="rect">
            <a:avLst/>
          </a:prstGeom>
          <a:ln>
            <a:noFill/>
          </a:ln>
        </p:spPr>
      </p:pic>
      <p:sp>
        <p:nvSpPr>
          <p:cNvPr id="10" name="文字方塊 9"/>
          <p:cNvSpPr txBox="1"/>
          <p:nvPr/>
        </p:nvSpPr>
        <p:spPr>
          <a:xfrm>
            <a:off x="8077200" y="97917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8</a:t>
            </a:r>
            <a:endParaRPr lang="zh-TW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2125</TotalTime>
  <Words>655</Words>
  <Application>Microsoft Office PowerPoint</Application>
  <PresentationFormat>自訂</PresentationFormat>
  <Paragraphs>259</Paragraphs>
  <Slides>29</Slides>
  <Notes>10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4</vt:i4>
      </vt:variant>
      <vt:variant>
        <vt:lpstr>投影片標題</vt:lpstr>
      </vt:variant>
      <vt:variant>
        <vt:i4>29</vt:i4>
      </vt:variant>
    </vt:vector>
  </HeadingPairs>
  <TitlesOfParts>
    <vt:vector size="43" baseType="lpstr">
      <vt:lpstr>DejaVu Sans</vt:lpstr>
      <vt:lpstr>Glacial Indifference</vt:lpstr>
      <vt:lpstr>微軟正黑體</vt:lpstr>
      <vt:lpstr>新細明體</vt:lpstr>
      <vt:lpstr>標楷體</vt:lpstr>
      <vt:lpstr>Arial</vt:lpstr>
      <vt:lpstr>Calibri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Dark Purple Space Illustrated Creative Dreams Presentation</dc:title>
  <dc:subject/>
  <dc:creator>Computer</dc:creator>
  <dc:description/>
  <cp:lastModifiedBy>Computer</cp:lastModifiedBy>
  <cp:revision>151</cp:revision>
  <cp:lastPrinted>2020-05-08T01:49:59Z</cp:lastPrinted>
  <dcterms:created xsi:type="dcterms:W3CDTF">2006-08-16T00:00:00Z</dcterms:created>
  <dcterms:modified xsi:type="dcterms:W3CDTF">2021-06-30T02:46:41Z</dcterms:modified>
  <dc:language>zh-TW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11</vt:i4>
  </property>
  <property fmtid="{D5CDD505-2E9C-101B-9397-08002B2CF9AE}" pid="8" name="PresentationFormat">
    <vt:lpwstr>自訂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33</vt:i4>
  </property>
</Properties>
</file>